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81" r:id="rId17"/>
    <p:sldId id="282" r:id="rId18"/>
    <p:sldId id="283" r:id="rId19"/>
    <p:sldId id="284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7B848-9139-42C7-AF48-00ECC3230083}" v="11" dt="2022-03-10T18:01:33.904"/>
    <p1510:client id="{15DBE18D-8087-4276-B65F-6681A93CDF1D}" v="132" dt="2022-03-07T18:43:39.169"/>
    <p1510:client id="{7BF3EE76-43C5-4EC8-93A0-19F589BF1EC9}" v="8" dt="2022-03-10T12:11:26.118"/>
    <p1510:client id="{91C0AE64-701A-426A-BC19-44D9E1C91DF0}" v="20" dt="2022-03-07T18:48:57.852"/>
    <p1510:client id="{C64160F5-B857-4983-A27C-52B2683CD50F}" v="2357" dt="2022-01-13T11:11:37.443"/>
    <p1510:client id="{E006806C-794B-4805-843F-82970C1EDBB2}" v="4" dt="2022-01-13T11:14:26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11784-B065-4307-9475-AE44F48ACC4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CF08C33-9AE2-4EF4-8F64-0DE3F83B230C}">
      <dgm:prSet/>
      <dgm:spPr/>
      <dgm:t>
        <a:bodyPr/>
        <a:lstStyle/>
        <a:p>
          <a:r>
            <a:rPr lang="en-US" b="1" i="1" dirty="0"/>
            <a:t>TEAM </a:t>
          </a:r>
          <a:r>
            <a:rPr lang="en-US" b="1" i="1" dirty="0">
              <a:latin typeface="Trebuchet MS" panose="020B0603020202020204"/>
            </a:rPr>
            <a:t>MEMBERS</a:t>
          </a:r>
          <a:r>
            <a:rPr lang="en-US" i="1" dirty="0">
              <a:latin typeface="Trebuchet MS" panose="020B0603020202020204"/>
            </a:rPr>
            <a:t>:</a:t>
          </a:r>
          <a:endParaRPr lang="en-US" i="0" dirty="0"/>
        </a:p>
      </dgm:t>
    </dgm:pt>
    <dgm:pt modelId="{33C4FE57-7482-4B90-8822-EE7E8B4590F5}" type="parTrans" cxnId="{02FDDF1B-AABB-4F00-AE31-7576545399CC}">
      <dgm:prSet/>
      <dgm:spPr/>
      <dgm:t>
        <a:bodyPr/>
        <a:lstStyle/>
        <a:p>
          <a:endParaRPr lang="en-US"/>
        </a:p>
      </dgm:t>
    </dgm:pt>
    <dgm:pt modelId="{C4C59F25-6B08-4C01-9317-BD5F5AA1D321}" type="sibTrans" cxnId="{02FDDF1B-AABB-4F00-AE31-7576545399CC}">
      <dgm:prSet/>
      <dgm:spPr/>
      <dgm:t>
        <a:bodyPr/>
        <a:lstStyle/>
        <a:p>
          <a:endParaRPr lang="en-US"/>
        </a:p>
      </dgm:t>
    </dgm:pt>
    <dgm:pt modelId="{B0D63CCB-0512-4256-8612-E7786E64A13F}">
      <dgm:prSet/>
      <dgm:spPr/>
      <dgm:t>
        <a:bodyPr/>
        <a:lstStyle/>
        <a:p>
          <a:pPr rtl="0"/>
          <a:r>
            <a:rPr lang="en-US" dirty="0"/>
            <a:t>NIVETHA </a:t>
          </a:r>
          <a:r>
            <a:rPr lang="en-US" dirty="0">
              <a:latin typeface="Trebuchet MS" panose="020B0603020202020204"/>
            </a:rPr>
            <a:t>C- E7121015</a:t>
          </a:r>
          <a:endParaRPr lang="en-US" dirty="0"/>
        </a:p>
      </dgm:t>
    </dgm:pt>
    <dgm:pt modelId="{CD3A8429-B016-4465-9A0F-53F87C215767}" type="parTrans" cxnId="{D3B83B5A-F86F-412E-A856-F09897983B18}">
      <dgm:prSet/>
      <dgm:spPr/>
      <dgm:t>
        <a:bodyPr/>
        <a:lstStyle/>
        <a:p>
          <a:endParaRPr lang="en-US"/>
        </a:p>
      </dgm:t>
    </dgm:pt>
    <dgm:pt modelId="{02F5105F-A1B7-474B-9282-8354C4D68B68}" type="sibTrans" cxnId="{D3B83B5A-F86F-412E-A856-F09897983B18}">
      <dgm:prSet/>
      <dgm:spPr/>
      <dgm:t>
        <a:bodyPr/>
        <a:lstStyle/>
        <a:p>
          <a:endParaRPr lang="en-US"/>
        </a:p>
      </dgm:t>
    </dgm:pt>
    <dgm:pt modelId="{F3AEC973-D64E-47DC-856B-8157BB1F043B}">
      <dgm:prSet/>
      <dgm:spPr/>
      <dgm:t>
        <a:bodyPr/>
        <a:lstStyle/>
        <a:p>
          <a:pPr rtl="0"/>
          <a:r>
            <a:rPr lang="en-US" dirty="0"/>
            <a:t>NIVETHA </a:t>
          </a:r>
          <a:r>
            <a:rPr lang="en-US" dirty="0">
              <a:latin typeface="Trebuchet MS" panose="020B0603020202020204"/>
            </a:rPr>
            <a:t>K- E7321002</a:t>
          </a:r>
          <a:endParaRPr lang="en-US" dirty="0"/>
        </a:p>
      </dgm:t>
    </dgm:pt>
    <dgm:pt modelId="{AC18497D-8EFB-4E05-8912-C770FEBF15A1}" type="parTrans" cxnId="{C565E1F9-5CAD-4DC5-9DB9-08EC23649433}">
      <dgm:prSet/>
      <dgm:spPr/>
      <dgm:t>
        <a:bodyPr/>
        <a:lstStyle/>
        <a:p>
          <a:endParaRPr lang="en-US"/>
        </a:p>
      </dgm:t>
    </dgm:pt>
    <dgm:pt modelId="{A136742E-9F3A-4956-A4BD-575E189E1A99}" type="sibTrans" cxnId="{C565E1F9-5CAD-4DC5-9DB9-08EC23649433}">
      <dgm:prSet/>
      <dgm:spPr/>
      <dgm:t>
        <a:bodyPr/>
        <a:lstStyle/>
        <a:p>
          <a:endParaRPr lang="en-US"/>
        </a:p>
      </dgm:t>
    </dgm:pt>
    <dgm:pt modelId="{9AD1AA29-07DC-45D2-84C7-5BBDDC61F7C3}">
      <dgm:prSet/>
      <dgm:spPr/>
      <dgm:t>
        <a:bodyPr/>
        <a:lstStyle/>
        <a:p>
          <a:pPr rtl="0"/>
          <a:r>
            <a:rPr lang="en-US" dirty="0">
              <a:latin typeface="Trebuchet MS" panose="020B0603020202020204"/>
            </a:rPr>
            <a:t>MAHA LAKSHMI</a:t>
          </a:r>
          <a:r>
            <a:rPr lang="en-US" dirty="0"/>
            <a:t> P-</a:t>
          </a:r>
          <a:r>
            <a:rPr lang="en-US" dirty="0">
              <a:latin typeface="Trebuchet MS" panose="020B0603020202020204"/>
            </a:rPr>
            <a:t> </a:t>
          </a:r>
          <a:r>
            <a:rPr lang="en-US" dirty="0"/>
            <a:t>E7321003</a:t>
          </a:r>
        </a:p>
      </dgm:t>
    </dgm:pt>
    <dgm:pt modelId="{355573D5-9F66-46A7-955E-A53B80EFA998}" type="parTrans" cxnId="{45E794DF-DAEC-43FC-AB6C-31C88E0CD652}">
      <dgm:prSet/>
      <dgm:spPr/>
      <dgm:t>
        <a:bodyPr/>
        <a:lstStyle/>
        <a:p>
          <a:endParaRPr lang="en-US"/>
        </a:p>
      </dgm:t>
    </dgm:pt>
    <dgm:pt modelId="{6089A0D6-360B-4D3A-BA94-F360104DF5EA}" type="sibTrans" cxnId="{45E794DF-DAEC-43FC-AB6C-31C88E0CD652}">
      <dgm:prSet/>
      <dgm:spPr/>
      <dgm:t>
        <a:bodyPr/>
        <a:lstStyle/>
        <a:p>
          <a:endParaRPr lang="en-US"/>
        </a:p>
      </dgm:t>
    </dgm:pt>
    <dgm:pt modelId="{37FE0419-D7D3-424A-8D0E-314F79606B9B}">
      <dgm:prSet/>
      <dgm:spPr/>
      <dgm:t>
        <a:bodyPr/>
        <a:lstStyle/>
        <a:p>
          <a:pPr rtl="0"/>
          <a:r>
            <a:rPr lang="en-US" dirty="0"/>
            <a:t>BRINDA G-</a:t>
          </a:r>
          <a:r>
            <a:rPr lang="en-US" dirty="0">
              <a:latin typeface="Trebuchet MS" panose="020B0603020202020204"/>
            </a:rPr>
            <a:t> </a:t>
          </a:r>
          <a:r>
            <a:rPr lang="en-US" dirty="0"/>
            <a:t>E7321004</a:t>
          </a:r>
        </a:p>
      </dgm:t>
    </dgm:pt>
    <dgm:pt modelId="{FEF7294B-7441-4954-9FD1-F6697DE14CC6}" type="parTrans" cxnId="{217F2945-8924-4BD0-A42C-60932B9464F5}">
      <dgm:prSet/>
      <dgm:spPr/>
      <dgm:t>
        <a:bodyPr/>
        <a:lstStyle/>
        <a:p>
          <a:endParaRPr lang="en-US"/>
        </a:p>
      </dgm:t>
    </dgm:pt>
    <dgm:pt modelId="{B859FE02-FC96-43BC-842A-54F52FD3BCAA}" type="sibTrans" cxnId="{217F2945-8924-4BD0-A42C-60932B9464F5}">
      <dgm:prSet/>
      <dgm:spPr/>
      <dgm:t>
        <a:bodyPr/>
        <a:lstStyle/>
        <a:p>
          <a:endParaRPr lang="en-US"/>
        </a:p>
      </dgm:t>
    </dgm:pt>
    <dgm:pt modelId="{FBCE3C6E-B0ED-4374-BDF2-6C4509B6B541}">
      <dgm:prSet/>
      <dgm:spPr/>
      <dgm:t>
        <a:bodyPr/>
        <a:lstStyle/>
        <a:p>
          <a:pPr rtl="0"/>
          <a:r>
            <a:rPr lang="en-US" dirty="0"/>
            <a:t>KUSHITHA G-</a:t>
          </a:r>
          <a:r>
            <a:rPr lang="en-US" dirty="0">
              <a:latin typeface="Trebuchet MS" panose="020B0603020202020204"/>
            </a:rPr>
            <a:t> </a:t>
          </a:r>
          <a:r>
            <a:rPr lang="en-US" dirty="0"/>
            <a:t>E7321007</a:t>
          </a:r>
        </a:p>
      </dgm:t>
    </dgm:pt>
    <dgm:pt modelId="{AF8B94C0-0FB8-44E2-B58B-29D4DED639B1}" type="parTrans" cxnId="{18D88B5E-CF42-405C-A4AD-84E9B2BD2438}">
      <dgm:prSet/>
      <dgm:spPr/>
      <dgm:t>
        <a:bodyPr/>
        <a:lstStyle/>
        <a:p>
          <a:endParaRPr lang="en-US"/>
        </a:p>
      </dgm:t>
    </dgm:pt>
    <dgm:pt modelId="{C99F27CF-12CC-40AA-83AA-6AB0D21D3B41}" type="sibTrans" cxnId="{18D88B5E-CF42-405C-A4AD-84E9B2BD2438}">
      <dgm:prSet/>
      <dgm:spPr/>
      <dgm:t>
        <a:bodyPr/>
        <a:lstStyle/>
        <a:p>
          <a:endParaRPr lang="en-US"/>
        </a:p>
      </dgm:t>
    </dgm:pt>
    <dgm:pt modelId="{B2BE910D-BAC9-44A0-9A8E-6D37543EE127}" type="pres">
      <dgm:prSet presAssocID="{A4211784-B065-4307-9475-AE44F48ACC46}" presName="linear" presStyleCnt="0">
        <dgm:presLayoutVars>
          <dgm:animLvl val="lvl"/>
          <dgm:resizeHandles val="exact"/>
        </dgm:presLayoutVars>
      </dgm:prSet>
      <dgm:spPr/>
    </dgm:pt>
    <dgm:pt modelId="{0B71764F-D8A6-4A5A-8AEC-F2C8A931D7A8}" type="pres">
      <dgm:prSet presAssocID="{ACF08C33-9AE2-4EF4-8F64-0DE3F83B230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26B1B4B-C52E-4599-A587-2DE2CA789556}" type="pres">
      <dgm:prSet presAssocID="{C4C59F25-6B08-4C01-9317-BD5F5AA1D321}" presName="spacer" presStyleCnt="0"/>
      <dgm:spPr/>
    </dgm:pt>
    <dgm:pt modelId="{385807D9-FD54-4B49-B12C-5A16042A5A9E}" type="pres">
      <dgm:prSet presAssocID="{B0D63CCB-0512-4256-8612-E7786E64A13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B7DAB73-1E51-4D2B-84F7-4FC6C172B19B}" type="pres">
      <dgm:prSet presAssocID="{02F5105F-A1B7-474B-9282-8354C4D68B68}" presName="spacer" presStyleCnt="0"/>
      <dgm:spPr/>
    </dgm:pt>
    <dgm:pt modelId="{2535C077-6090-4CD9-A280-60C347160538}" type="pres">
      <dgm:prSet presAssocID="{F3AEC973-D64E-47DC-856B-8157BB1F043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74C8A23-CA5A-4EEB-BC04-733C9AEE51EE}" type="pres">
      <dgm:prSet presAssocID="{A136742E-9F3A-4956-A4BD-575E189E1A99}" presName="spacer" presStyleCnt="0"/>
      <dgm:spPr/>
    </dgm:pt>
    <dgm:pt modelId="{CA840C12-FA49-4156-A3BB-0288A0FE3F68}" type="pres">
      <dgm:prSet presAssocID="{9AD1AA29-07DC-45D2-84C7-5BBDDC61F7C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164BAA1-3335-493F-A77E-0FFB8E124051}" type="pres">
      <dgm:prSet presAssocID="{6089A0D6-360B-4D3A-BA94-F360104DF5EA}" presName="spacer" presStyleCnt="0"/>
      <dgm:spPr/>
    </dgm:pt>
    <dgm:pt modelId="{C656FF98-6CAF-49EF-A06F-F7ABEC22114F}" type="pres">
      <dgm:prSet presAssocID="{37FE0419-D7D3-424A-8D0E-314F79606B9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A1461A-AE53-4958-BFBF-2A6E5A95F3AC}" type="pres">
      <dgm:prSet presAssocID="{B859FE02-FC96-43BC-842A-54F52FD3BCAA}" presName="spacer" presStyleCnt="0"/>
      <dgm:spPr/>
    </dgm:pt>
    <dgm:pt modelId="{8E74BDD4-31C8-4192-8DEE-7B59589B7D2F}" type="pres">
      <dgm:prSet presAssocID="{FBCE3C6E-B0ED-4374-BDF2-6C4509B6B54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2FDDF1B-AABB-4F00-AE31-7576545399CC}" srcId="{A4211784-B065-4307-9475-AE44F48ACC46}" destId="{ACF08C33-9AE2-4EF4-8F64-0DE3F83B230C}" srcOrd="0" destOrd="0" parTransId="{33C4FE57-7482-4B90-8822-EE7E8B4590F5}" sibTransId="{C4C59F25-6B08-4C01-9317-BD5F5AA1D321}"/>
    <dgm:cxn modelId="{4E9EF02B-C856-4856-919E-5F6DE27D303F}" type="presOf" srcId="{FBCE3C6E-B0ED-4374-BDF2-6C4509B6B541}" destId="{8E74BDD4-31C8-4192-8DEE-7B59589B7D2F}" srcOrd="0" destOrd="0" presId="urn:microsoft.com/office/officeart/2005/8/layout/vList2"/>
    <dgm:cxn modelId="{4A3EFD32-7FEE-4568-B7F9-DE6A9DD34913}" type="presOf" srcId="{A4211784-B065-4307-9475-AE44F48ACC46}" destId="{B2BE910D-BAC9-44A0-9A8E-6D37543EE127}" srcOrd="0" destOrd="0" presId="urn:microsoft.com/office/officeart/2005/8/layout/vList2"/>
    <dgm:cxn modelId="{0A11233B-FDEB-407F-92B0-19FE73C2ABE6}" type="presOf" srcId="{F3AEC973-D64E-47DC-856B-8157BB1F043B}" destId="{2535C077-6090-4CD9-A280-60C347160538}" srcOrd="0" destOrd="0" presId="urn:microsoft.com/office/officeart/2005/8/layout/vList2"/>
    <dgm:cxn modelId="{18D88B5E-CF42-405C-A4AD-84E9B2BD2438}" srcId="{A4211784-B065-4307-9475-AE44F48ACC46}" destId="{FBCE3C6E-B0ED-4374-BDF2-6C4509B6B541}" srcOrd="5" destOrd="0" parTransId="{AF8B94C0-0FB8-44E2-B58B-29D4DED639B1}" sibTransId="{C99F27CF-12CC-40AA-83AA-6AB0D21D3B41}"/>
    <dgm:cxn modelId="{217F2945-8924-4BD0-A42C-60932B9464F5}" srcId="{A4211784-B065-4307-9475-AE44F48ACC46}" destId="{37FE0419-D7D3-424A-8D0E-314F79606B9B}" srcOrd="4" destOrd="0" parTransId="{FEF7294B-7441-4954-9FD1-F6697DE14CC6}" sibTransId="{B859FE02-FC96-43BC-842A-54F52FD3BCAA}"/>
    <dgm:cxn modelId="{D3B83B5A-F86F-412E-A856-F09897983B18}" srcId="{A4211784-B065-4307-9475-AE44F48ACC46}" destId="{B0D63CCB-0512-4256-8612-E7786E64A13F}" srcOrd="1" destOrd="0" parTransId="{CD3A8429-B016-4465-9A0F-53F87C215767}" sibTransId="{02F5105F-A1B7-474B-9282-8354C4D68B68}"/>
    <dgm:cxn modelId="{806E62D0-1F2B-41FF-9C46-006F79147711}" type="presOf" srcId="{B0D63CCB-0512-4256-8612-E7786E64A13F}" destId="{385807D9-FD54-4B49-B12C-5A16042A5A9E}" srcOrd="0" destOrd="0" presId="urn:microsoft.com/office/officeart/2005/8/layout/vList2"/>
    <dgm:cxn modelId="{B1A6D9DE-E93B-4C24-B5C3-656B3C798540}" type="presOf" srcId="{37FE0419-D7D3-424A-8D0E-314F79606B9B}" destId="{C656FF98-6CAF-49EF-A06F-F7ABEC22114F}" srcOrd="0" destOrd="0" presId="urn:microsoft.com/office/officeart/2005/8/layout/vList2"/>
    <dgm:cxn modelId="{45E794DF-DAEC-43FC-AB6C-31C88E0CD652}" srcId="{A4211784-B065-4307-9475-AE44F48ACC46}" destId="{9AD1AA29-07DC-45D2-84C7-5BBDDC61F7C3}" srcOrd="3" destOrd="0" parTransId="{355573D5-9F66-46A7-955E-A53B80EFA998}" sibTransId="{6089A0D6-360B-4D3A-BA94-F360104DF5EA}"/>
    <dgm:cxn modelId="{E3D07EF3-4BF0-4E0E-98E6-DC112EDA3585}" type="presOf" srcId="{9AD1AA29-07DC-45D2-84C7-5BBDDC61F7C3}" destId="{CA840C12-FA49-4156-A3BB-0288A0FE3F68}" srcOrd="0" destOrd="0" presId="urn:microsoft.com/office/officeart/2005/8/layout/vList2"/>
    <dgm:cxn modelId="{6116ABF5-091E-4109-BC62-3B28533B270D}" type="presOf" srcId="{ACF08C33-9AE2-4EF4-8F64-0DE3F83B230C}" destId="{0B71764F-D8A6-4A5A-8AEC-F2C8A931D7A8}" srcOrd="0" destOrd="0" presId="urn:microsoft.com/office/officeart/2005/8/layout/vList2"/>
    <dgm:cxn modelId="{C565E1F9-5CAD-4DC5-9DB9-08EC23649433}" srcId="{A4211784-B065-4307-9475-AE44F48ACC46}" destId="{F3AEC973-D64E-47DC-856B-8157BB1F043B}" srcOrd="2" destOrd="0" parTransId="{AC18497D-8EFB-4E05-8912-C770FEBF15A1}" sibTransId="{A136742E-9F3A-4956-A4BD-575E189E1A99}"/>
    <dgm:cxn modelId="{FC041C8E-E89C-460A-BEA8-D35A46A185DB}" type="presParOf" srcId="{B2BE910D-BAC9-44A0-9A8E-6D37543EE127}" destId="{0B71764F-D8A6-4A5A-8AEC-F2C8A931D7A8}" srcOrd="0" destOrd="0" presId="urn:microsoft.com/office/officeart/2005/8/layout/vList2"/>
    <dgm:cxn modelId="{E43B1D17-EA0F-4A80-99B6-A88FAE32A680}" type="presParOf" srcId="{B2BE910D-BAC9-44A0-9A8E-6D37543EE127}" destId="{526B1B4B-C52E-4599-A587-2DE2CA789556}" srcOrd="1" destOrd="0" presId="urn:microsoft.com/office/officeart/2005/8/layout/vList2"/>
    <dgm:cxn modelId="{03FA782F-3897-4FE3-AE61-C4F763CE66E3}" type="presParOf" srcId="{B2BE910D-BAC9-44A0-9A8E-6D37543EE127}" destId="{385807D9-FD54-4B49-B12C-5A16042A5A9E}" srcOrd="2" destOrd="0" presId="urn:microsoft.com/office/officeart/2005/8/layout/vList2"/>
    <dgm:cxn modelId="{F5E98894-6EF2-473A-82F6-2B28D5E74340}" type="presParOf" srcId="{B2BE910D-BAC9-44A0-9A8E-6D37543EE127}" destId="{FB7DAB73-1E51-4D2B-84F7-4FC6C172B19B}" srcOrd="3" destOrd="0" presId="urn:microsoft.com/office/officeart/2005/8/layout/vList2"/>
    <dgm:cxn modelId="{53815386-AC96-4CE4-B6D0-AFDBA462F19A}" type="presParOf" srcId="{B2BE910D-BAC9-44A0-9A8E-6D37543EE127}" destId="{2535C077-6090-4CD9-A280-60C347160538}" srcOrd="4" destOrd="0" presId="urn:microsoft.com/office/officeart/2005/8/layout/vList2"/>
    <dgm:cxn modelId="{4FEBC3A6-3666-448D-8C30-1DA7DBC1FA4F}" type="presParOf" srcId="{B2BE910D-BAC9-44A0-9A8E-6D37543EE127}" destId="{D74C8A23-CA5A-4EEB-BC04-733C9AEE51EE}" srcOrd="5" destOrd="0" presId="urn:microsoft.com/office/officeart/2005/8/layout/vList2"/>
    <dgm:cxn modelId="{6F78B36A-B23F-47F0-A512-8F7E6B36C4FE}" type="presParOf" srcId="{B2BE910D-BAC9-44A0-9A8E-6D37543EE127}" destId="{CA840C12-FA49-4156-A3BB-0288A0FE3F68}" srcOrd="6" destOrd="0" presId="urn:microsoft.com/office/officeart/2005/8/layout/vList2"/>
    <dgm:cxn modelId="{F1527E71-EA76-45EE-978F-14FC5FAA67CA}" type="presParOf" srcId="{B2BE910D-BAC9-44A0-9A8E-6D37543EE127}" destId="{C164BAA1-3335-493F-A77E-0FFB8E124051}" srcOrd="7" destOrd="0" presId="urn:microsoft.com/office/officeart/2005/8/layout/vList2"/>
    <dgm:cxn modelId="{8048B646-F97C-4CC6-B719-F5C19A8BB6F5}" type="presParOf" srcId="{B2BE910D-BAC9-44A0-9A8E-6D37543EE127}" destId="{C656FF98-6CAF-49EF-A06F-F7ABEC22114F}" srcOrd="8" destOrd="0" presId="urn:microsoft.com/office/officeart/2005/8/layout/vList2"/>
    <dgm:cxn modelId="{D6695039-96F9-40B1-9400-9EC621973D02}" type="presParOf" srcId="{B2BE910D-BAC9-44A0-9A8E-6D37543EE127}" destId="{8DA1461A-AE53-4958-BFBF-2A6E5A95F3AC}" srcOrd="9" destOrd="0" presId="urn:microsoft.com/office/officeart/2005/8/layout/vList2"/>
    <dgm:cxn modelId="{925C43E8-8781-4590-848B-4B311C192B82}" type="presParOf" srcId="{B2BE910D-BAC9-44A0-9A8E-6D37543EE127}" destId="{8E74BDD4-31C8-4192-8DEE-7B59589B7D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1764F-D8A6-4A5A-8AEC-F2C8A931D7A8}">
      <dsp:nvSpPr>
        <dsp:cNvPr id="0" name=""/>
        <dsp:cNvSpPr/>
      </dsp:nvSpPr>
      <dsp:spPr>
        <a:xfrm>
          <a:off x="0" y="129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TEAM </a:t>
          </a:r>
          <a:r>
            <a:rPr lang="en-US" sz="3200" b="1" i="1" kern="1200" dirty="0">
              <a:latin typeface="Trebuchet MS" panose="020B0603020202020204"/>
            </a:rPr>
            <a:t>MEMBERS</a:t>
          </a:r>
          <a:r>
            <a:rPr lang="en-US" sz="3200" i="1" kern="1200" dirty="0">
              <a:latin typeface="Trebuchet MS" panose="020B0603020202020204"/>
            </a:rPr>
            <a:t>:</a:t>
          </a:r>
          <a:endParaRPr lang="en-US" sz="3200" i="0" kern="1200" dirty="0"/>
        </a:p>
      </dsp:txBody>
      <dsp:txXfrm>
        <a:off x="36553" y="49543"/>
        <a:ext cx="6555698" cy="675694"/>
      </dsp:txXfrm>
    </dsp:sp>
    <dsp:sp modelId="{385807D9-FD54-4B49-B12C-5A16042A5A9E}">
      <dsp:nvSpPr>
        <dsp:cNvPr id="0" name=""/>
        <dsp:cNvSpPr/>
      </dsp:nvSpPr>
      <dsp:spPr>
        <a:xfrm>
          <a:off x="0" y="85395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NIVETHA </a:t>
          </a:r>
          <a:r>
            <a:rPr lang="en-US" sz="3200" kern="1200" dirty="0">
              <a:latin typeface="Trebuchet MS" panose="020B0603020202020204"/>
            </a:rPr>
            <a:t>C- E7121015</a:t>
          </a:r>
          <a:endParaRPr lang="en-US" sz="3200" kern="1200" dirty="0"/>
        </a:p>
      </dsp:txBody>
      <dsp:txXfrm>
        <a:off x="36553" y="890503"/>
        <a:ext cx="6555698" cy="675694"/>
      </dsp:txXfrm>
    </dsp:sp>
    <dsp:sp modelId="{2535C077-6090-4CD9-A280-60C347160538}">
      <dsp:nvSpPr>
        <dsp:cNvPr id="0" name=""/>
        <dsp:cNvSpPr/>
      </dsp:nvSpPr>
      <dsp:spPr>
        <a:xfrm>
          <a:off x="0" y="169491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NIVETHA </a:t>
          </a:r>
          <a:r>
            <a:rPr lang="en-US" sz="3200" kern="1200" dirty="0">
              <a:latin typeface="Trebuchet MS" panose="020B0603020202020204"/>
            </a:rPr>
            <a:t>K- E7321002</a:t>
          </a:r>
          <a:endParaRPr lang="en-US" sz="3200" kern="1200" dirty="0"/>
        </a:p>
      </dsp:txBody>
      <dsp:txXfrm>
        <a:off x="36553" y="1731463"/>
        <a:ext cx="6555698" cy="675694"/>
      </dsp:txXfrm>
    </dsp:sp>
    <dsp:sp modelId="{CA840C12-FA49-4156-A3BB-0288A0FE3F68}">
      <dsp:nvSpPr>
        <dsp:cNvPr id="0" name=""/>
        <dsp:cNvSpPr/>
      </dsp:nvSpPr>
      <dsp:spPr>
        <a:xfrm>
          <a:off x="0" y="253587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rebuchet MS" panose="020B0603020202020204"/>
            </a:rPr>
            <a:t>MAHA LAKSHMI</a:t>
          </a:r>
          <a:r>
            <a:rPr lang="en-US" sz="3200" kern="1200" dirty="0"/>
            <a:t> P-</a:t>
          </a:r>
          <a:r>
            <a:rPr lang="en-US" sz="3200" kern="1200" dirty="0">
              <a:latin typeface="Trebuchet MS" panose="020B0603020202020204"/>
            </a:rPr>
            <a:t> </a:t>
          </a:r>
          <a:r>
            <a:rPr lang="en-US" sz="3200" kern="1200" dirty="0"/>
            <a:t>E7321003</a:t>
          </a:r>
        </a:p>
      </dsp:txBody>
      <dsp:txXfrm>
        <a:off x="36553" y="2572423"/>
        <a:ext cx="6555698" cy="675694"/>
      </dsp:txXfrm>
    </dsp:sp>
    <dsp:sp modelId="{C656FF98-6CAF-49EF-A06F-F7ABEC22114F}">
      <dsp:nvSpPr>
        <dsp:cNvPr id="0" name=""/>
        <dsp:cNvSpPr/>
      </dsp:nvSpPr>
      <dsp:spPr>
        <a:xfrm>
          <a:off x="0" y="337683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BRINDA G-</a:t>
          </a:r>
          <a:r>
            <a:rPr lang="en-US" sz="3200" kern="1200" dirty="0">
              <a:latin typeface="Trebuchet MS" panose="020B0603020202020204"/>
            </a:rPr>
            <a:t> </a:t>
          </a:r>
          <a:r>
            <a:rPr lang="en-US" sz="3200" kern="1200" dirty="0"/>
            <a:t>E7321004</a:t>
          </a:r>
        </a:p>
      </dsp:txBody>
      <dsp:txXfrm>
        <a:off x="36553" y="3413383"/>
        <a:ext cx="6555698" cy="675694"/>
      </dsp:txXfrm>
    </dsp:sp>
    <dsp:sp modelId="{8E74BDD4-31C8-4192-8DEE-7B59589B7D2F}">
      <dsp:nvSpPr>
        <dsp:cNvPr id="0" name=""/>
        <dsp:cNvSpPr/>
      </dsp:nvSpPr>
      <dsp:spPr>
        <a:xfrm>
          <a:off x="0" y="4217790"/>
          <a:ext cx="6628804" cy="748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KUSHITHA G-</a:t>
          </a:r>
          <a:r>
            <a:rPr lang="en-US" sz="3200" kern="1200" dirty="0">
              <a:latin typeface="Trebuchet MS" panose="020B0603020202020204"/>
            </a:rPr>
            <a:t> </a:t>
          </a:r>
          <a:r>
            <a:rPr lang="en-US" sz="3200" kern="1200" dirty="0"/>
            <a:t>E7321007</a:t>
          </a:r>
        </a:p>
      </dsp:txBody>
      <dsp:txXfrm>
        <a:off x="36553" y="4254343"/>
        <a:ext cx="6555698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6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4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11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93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754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8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5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5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9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3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7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4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073" y="1999614"/>
            <a:ext cx="10293930" cy="2974167"/>
          </a:xfrm>
        </p:spPr>
        <p:txBody>
          <a:bodyPr anchor="ctr">
            <a:normAutofit/>
          </a:bodyPr>
          <a:lstStyle/>
          <a:p>
            <a:pPr algn="ctr"/>
            <a:r>
              <a:rPr lang="en-US" sz="6100" dirty="0">
                <a:cs typeface="Calibri Light"/>
              </a:rPr>
              <a:t>COVID-19 VISUALIZATION AND PREDICTION</a:t>
            </a:r>
            <a:endParaRPr lang="en-US" sz="61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8DB8-42FB-4F27-990A-ED6148A5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47" y="327723"/>
            <a:ext cx="11410291" cy="6408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4.VARIANCE:</a:t>
            </a:r>
            <a:endParaRPr lang="en-US" sz="1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     &gt;var(my_data1$sore_throat)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       0.006859307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Similarly, we can find the </a:t>
            </a:r>
            <a:r>
              <a:rPr lang="en-US" sz="1400" dirty="0" err="1"/>
              <a:t>varaince</a:t>
            </a:r>
            <a:r>
              <a:rPr lang="en-US" sz="1400" dirty="0"/>
              <a:t> of other columns</a:t>
            </a:r>
          </a:p>
          <a:p>
            <a:pPr marL="0" indent="0">
              <a:buNone/>
            </a:pPr>
            <a:r>
              <a:rPr lang="en-US" dirty="0"/>
              <a:t>5.STANDARD DEVIATION:</a:t>
            </a: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&gt;sqrt(var(my_data1$corona_result))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 0.2236762</a:t>
            </a:r>
            <a:endParaRPr lang="en-US" sz="1400" dirty="0"/>
          </a:p>
          <a:p>
            <a:pPr>
              <a:buNone/>
            </a:pPr>
            <a:r>
              <a:rPr lang="en-US" sz="1400" dirty="0" err="1"/>
              <a:t>Similarly,we</a:t>
            </a:r>
            <a:r>
              <a:rPr lang="en-US" sz="1400" dirty="0"/>
              <a:t> can find the standard deviation for other columns</a:t>
            </a:r>
          </a:p>
          <a:p>
            <a:pPr>
              <a:buNone/>
            </a:pPr>
            <a:r>
              <a:rPr lang="en-US" dirty="0"/>
              <a:t>6. RANGE:</a:t>
            </a:r>
          </a:p>
          <a:p>
            <a:pPr>
              <a:buNone/>
            </a:pPr>
            <a:r>
              <a:rPr lang="en-US" sz="1400" dirty="0"/>
              <a:t>range() gives min and max value of that column</a:t>
            </a: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&gt;range(my_data1$shortness_of_breath)#we get min=0 and max=1</a:t>
            </a:r>
            <a:endParaRPr lang="en-US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&gt;range(my_data1$fever)#we get min=0 and max=1</a:t>
            </a:r>
            <a:endParaRPr lang="en-US" dirty="0"/>
          </a:p>
          <a:p>
            <a:pPr>
              <a:buNone/>
            </a:pPr>
            <a:r>
              <a:rPr lang="en-US" sz="1400" dirty="0"/>
              <a:t>Similarly we can find the range of other columns</a:t>
            </a:r>
          </a:p>
          <a:p>
            <a:pPr>
              <a:buNone/>
            </a:pPr>
            <a:r>
              <a:rPr lang="en-US" sz="1400" dirty="0"/>
              <a:t>TO USE skewness() and kurtosis() method, install moments package:</a:t>
            </a: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</a:t>
            </a:r>
            <a:r>
              <a:rPr lang="en-US" sz="1400" dirty="0" err="1">
                <a:ea typeface="+mn-lt"/>
                <a:cs typeface="+mn-lt"/>
              </a:rPr>
              <a:t>install.packages</a:t>
            </a:r>
            <a:r>
              <a:rPr lang="en-US" sz="1400" dirty="0">
                <a:ea typeface="+mn-lt"/>
                <a:cs typeface="+mn-lt"/>
              </a:rPr>
              <a:t>("moments")</a:t>
            </a:r>
            <a:endParaRPr lang="en-US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&gt;library(moments)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7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6E06-4E30-4B4C-A94A-7BB40A05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324104"/>
            <a:ext cx="11346688" cy="6163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7. SKEWNESS: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</a:t>
            </a:r>
            <a:r>
              <a:rPr lang="en-US" sz="1400" dirty="0">
                <a:ea typeface="+mn-lt"/>
                <a:cs typeface="+mn-lt"/>
              </a:rPr>
              <a:t>&gt; skewness(my_data1$head_ache)</a:t>
            </a: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10.60762 </a:t>
            </a: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We get 10.60762=&gt;positively skewed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8. KURTOSIS:</a:t>
            </a: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&gt;kurtosis(my_data1$cough)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4.781854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We get 4.781854=&gt;Leptokurtic</a:t>
            </a:r>
            <a:endParaRPr lang="en-US" dirty="0"/>
          </a:p>
          <a:p>
            <a:pPr>
              <a:buNone/>
            </a:pPr>
            <a:r>
              <a:rPr lang="en-US" dirty="0"/>
              <a:t>DATA VISUALIZATION: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Install the packages "</a:t>
            </a:r>
            <a:r>
              <a:rPr lang="en-US" dirty="0" err="1">
                <a:ea typeface="+mn-lt"/>
                <a:cs typeface="+mn-lt"/>
              </a:rPr>
              <a:t>tidyverse</a:t>
            </a:r>
            <a:r>
              <a:rPr lang="en-US" dirty="0">
                <a:ea typeface="+mn-lt"/>
                <a:cs typeface="+mn-lt"/>
              </a:rPr>
              <a:t>" and "</a:t>
            </a:r>
            <a:r>
              <a:rPr lang="en-US" dirty="0" err="1">
                <a:ea typeface="+mn-lt"/>
                <a:cs typeface="+mn-lt"/>
              </a:rPr>
              <a:t>ggfortify</a:t>
            </a:r>
            <a:r>
              <a:rPr lang="en-US" dirty="0">
                <a:ea typeface="+mn-lt"/>
                <a:cs typeface="+mn-lt"/>
              </a:rPr>
              <a:t>"</a:t>
            </a: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</a:t>
            </a:r>
            <a:r>
              <a:rPr lang="en-US" sz="1400" dirty="0" err="1">
                <a:ea typeface="+mn-lt"/>
                <a:cs typeface="+mn-lt"/>
              </a:rPr>
              <a:t>install.packages</a:t>
            </a:r>
            <a:r>
              <a:rPr lang="en-US" sz="1400" dirty="0">
                <a:ea typeface="+mn-lt"/>
                <a:cs typeface="+mn-lt"/>
              </a:rPr>
              <a:t>("</a:t>
            </a:r>
            <a:r>
              <a:rPr lang="en-US" sz="1400" dirty="0" err="1">
                <a:ea typeface="+mn-lt"/>
                <a:cs typeface="+mn-lt"/>
              </a:rPr>
              <a:t>tidyverse</a:t>
            </a:r>
            <a:r>
              <a:rPr lang="en-US" sz="1400" dirty="0">
                <a:ea typeface="+mn-lt"/>
                <a:cs typeface="+mn-lt"/>
              </a:rPr>
              <a:t>")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&gt;library(</a:t>
            </a:r>
            <a:r>
              <a:rPr lang="en-US" sz="1400" dirty="0" err="1">
                <a:ea typeface="+mn-lt"/>
                <a:cs typeface="+mn-lt"/>
              </a:rPr>
              <a:t>tidyverse</a:t>
            </a:r>
            <a:r>
              <a:rPr lang="en-US" sz="1400" dirty="0">
                <a:ea typeface="+mn-lt"/>
                <a:cs typeface="+mn-lt"/>
              </a:rPr>
              <a:t>)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</a:t>
            </a:r>
            <a:r>
              <a:rPr lang="en-US" sz="1400" dirty="0" err="1">
                <a:ea typeface="+mn-lt"/>
                <a:cs typeface="+mn-lt"/>
              </a:rPr>
              <a:t>install.packages</a:t>
            </a:r>
            <a:r>
              <a:rPr lang="en-US" sz="1400" dirty="0">
                <a:ea typeface="+mn-lt"/>
                <a:cs typeface="+mn-lt"/>
              </a:rPr>
              <a:t>("</a:t>
            </a:r>
            <a:r>
              <a:rPr lang="en-US" sz="1400" dirty="0" err="1">
                <a:ea typeface="+mn-lt"/>
                <a:cs typeface="+mn-lt"/>
              </a:rPr>
              <a:t>ggfortify</a:t>
            </a:r>
            <a:r>
              <a:rPr lang="en-US" sz="1400" dirty="0">
                <a:ea typeface="+mn-lt"/>
                <a:cs typeface="+mn-lt"/>
              </a:rPr>
              <a:t>")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&gt;library(ggplot2)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4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3B868-6A42-4990-AD42-FAA317AB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76" y="634926"/>
            <a:ext cx="4205533" cy="5178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BAR PLOT:</a:t>
            </a:r>
          </a:p>
          <a:p>
            <a:pPr marL="0" indent="0">
              <a:buNone/>
            </a:pPr>
            <a:r>
              <a:rPr lang="en-US" sz="1700" dirty="0"/>
              <a:t> Bar plot w.r.t "</a:t>
            </a:r>
            <a:r>
              <a:rPr lang="en-US" sz="1700" dirty="0" err="1"/>
              <a:t>corona_result</a:t>
            </a:r>
            <a:r>
              <a:rPr lang="en-US" sz="1700" dirty="0"/>
              <a:t>" column</a:t>
            </a: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 err="1">
                <a:ea typeface="+mn-lt"/>
                <a:cs typeface="+mn-lt"/>
              </a:rPr>
              <a:t>ggplot</a:t>
            </a:r>
            <a:r>
              <a:rPr lang="en-US" sz="1700" dirty="0">
                <a:ea typeface="+mn-lt"/>
                <a:cs typeface="+mn-lt"/>
              </a:rPr>
              <a:t>(my_data1,aes(x=</a:t>
            </a:r>
            <a:r>
              <a:rPr lang="en-US" sz="1700" dirty="0" err="1">
                <a:ea typeface="+mn-lt"/>
                <a:cs typeface="+mn-lt"/>
              </a:rPr>
              <a:t>corona_result</a:t>
            </a:r>
            <a:r>
              <a:rPr lang="en-US" sz="1700" dirty="0">
                <a:ea typeface="+mn-lt"/>
                <a:cs typeface="+mn-lt"/>
              </a:rPr>
              <a:t>))+</a:t>
            </a:r>
            <a:endParaRPr lang="en-US" sz="1700" dirty="0"/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</a:t>
            </a:r>
            <a:r>
              <a:rPr lang="en-US" sz="1700" dirty="0" err="1">
                <a:ea typeface="+mn-lt"/>
                <a:cs typeface="+mn-lt"/>
              </a:rPr>
              <a:t>geom_bar</a:t>
            </a:r>
            <a:r>
              <a:rPr lang="en-US" sz="1700" dirty="0">
                <a:ea typeface="+mn-lt"/>
                <a:cs typeface="+mn-lt"/>
              </a:rPr>
              <a:t>()+</a:t>
            </a:r>
            <a:endParaRPr lang="en-US" sz="1700" dirty="0"/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</a:t>
            </a:r>
            <a:r>
              <a:rPr lang="en-US" sz="1700" dirty="0" err="1">
                <a:ea typeface="+mn-lt"/>
                <a:cs typeface="+mn-lt"/>
              </a:rPr>
              <a:t>xlab</a:t>
            </a:r>
            <a:r>
              <a:rPr lang="en-US" sz="1700" dirty="0">
                <a:ea typeface="+mn-lt"/>
                <a:cs typeface="+mn-lt"/>
              </a:rPr>
              <a:t>("Corona result")+</a:t>
            </a:r>
            <a:endParaRPr lang="en-US" sz="1700" dirty="0"/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 </a:t>
            </a:r>
            <a:r>
              <a:rPr lang="en-US" sz="1700" dirty="0" err="1">
                <a:ea typeface="+mn-lt"/>
                <a:cs typeface="+mn-lt"/>
              </a:rPr>
              <a:t>ylab</a:t>
            </a:r>
            <a:r>
              <a:rPr lang="en-US" sz="1700" dirty="0">
                <a:ea typeface="+mn-lt"/>
                <a:cs typeface="+mn-lt"/>
              </a:rPr>
              <a:t>("Count")+</a:t>
            </a:r>
            <a:endParaRPr lang="en-US" sz="1700" dirty="0"/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 </a:t>
            </a:r>
            <a:r>
              <a:rPr lang="en-US" sz="1700" dirty="0" err="1">
                <a:ea typeface="+mn-lt"/>
                <a:cs typeface="+mn-lt"/>
              </a:rPr>
              <a:t>ggtitle</a:t>
            </a:r>
            <a:r>
              <a:rPr lang="en-US" sz="1700" dirty="0">
                <a:ea typeface="+mn-lt"/>
                <a:cs typeface="+mn-lt"/>
              </a:rPr>
              <a:t>("Bar plot to find </a:t>
            </a:r>
            <a:r>
              <a:rPr lang="en-US" sz="1700" dirty="0" err="1">
                <a:ea typeface="+mn-lt"/>
                <a:cs typeface="+mn-lt"/>
              </a:rPr>
              <a:t>no.of</a:t>
            </a:r>
            <a:r>
              <a:rPr lang="en-US" sz="1700" dirty="0">
                <a:ea typeface="+mn-lt"/>
                <a:cs typeface="+mn-lt"/>
              </a:rPr>
              <a:t> positive and negative cases")</a:t>
            </a:r>
          </a:p>
          <a:p>
            <a:pPr marL="0" indent="0">
              <a:buNone/>
            </a:pPr>
            <a:r>
              <a:rPr lang="en-US" sz="1700" dirty="0"/>
              <a:t>INTERPRETATION:</a:t>
            </a:r>
          </a:p>
          <a:p>
            <a:pPr marL="0" indent="0">
              <a:buNone/>
            </a:pPr>
            <a:r>
              <a:rPr lang="en-US" sz="1700" dirty="0"/>
              <a:t>From the graph, we can see that, in the dataset, only few have been tested positive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18C63E-5F9B-41C0-8629-B5605BDF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130693"/>
            <a:ext cx="6656832" cy="42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176C5-A88D-45D7-90FD-AACDFCD11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00" y="285970"/>
            <a:ext cx="11420730" cy="6282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SCATTER PLOT: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</a:t>
            </a:r>
            <a:r>
              <a:rPr lang="en-US" sz="1400" dirty="0" err="1">
                <a:ea typeface="+mn-lt"/>
                <a:cs typeface="+mn-lt"/>
              </a:rPr>
              <a:t>ggplot</a:t>
            </a:r>
            <a:r>
              <a:rPr lang="en-US" sz="1400" dirty="0">
                <a:ea typeface="+mn-lt"/>
                <a:cs typeface="+mn-lt"/>
              </a:rPr>
              <a:t>(data=my_data1,aes(x=</a:t>
            </a:r>
            <a:r>
              <a:rPr lang="en-US" sz="1400" dirty="0" err="1">
                <a:ea typeface="+mn-lt"/>
                <a:cs typeface="+mn-lt"/>
              </a:rPr>
              <a:t>head_ache,y</a:t>
            </a:r>
            <a:r>
              <a:rPr lang="en-US" sz="1400" dirty="0">
                <a:ea typeface="+mn-lt"/>
                <a:cs typeface="+mn-lt"/>
              </a:rPr>
              <a:t>=</a:t>
            </a:r>
            <a:r>
              <a:rPr lang="en-US" sz="1400" dirty="0" err="1">
                <a:ea typeface="+mn-lt"/>
                <a:cs typeface="+mn-lt"/>
              </a:rPr>
              <a:t>sore_throat</a:t>
            </a:r>
            <a:r>
              <a:rPr lang="en-US" sz="1400" dirty="0">
                <a:ea typeface="+mn-lt"/>
                <a:cs typeface="+mn-lt"/>
              </a:rPr>
              <a:t>))+</a:t>
            </a:r>
            <a:endParaRPr lang="en-US" sz="1400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geom_point</a:t>
            </a:r>
            <a:r>
              <a:rPr lang="en-US" sz="1400" dirty="0">
                <a:ea typeface="+mn-lt"/>
                <a:cs typeface="+mn-lt"/>
              </a:rPr>
              <a:t>()</a:t>
            </a:r>
            <a:endParaRPr lang="en-US" sz="1400" dirty="0"/>
          </a:p>
          <a:p>
            <a:pPr>
              <a:buNone/>
            </a:pPr>
            <a:r>
              <a:rPr lang="en-US" sz="1400" dirty="0" err="1"/>
              <a:t>Since,all</a:t>
            </a:r>
            <a:r>
              <a:rPr lang="en-US" sz="1400" dirty="0"/>
              <a:t> our values are either 0 or 1 in our </a:t>
            </a:r>
            <a:r>
              <a:rPr lang="en-US" sz="1400" dirty="0" err="1"/>
              <a:t>dataset,scatter</a:t>
            </a:r>
            <a:r>
              <a:rPr lang="en-US" sz="1400" dirty="0"/>
              <a:t> plots are not useful.</a:t>
            </a:r>
          </a:p>
          <a:p>
            <a:pPr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D17359-CCF7-4384-9D19-BDBB2A69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91" y="2475505"/>
            <a:ext cx="7815617" cy="37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71F7-5BAE-4EF0-BC70-AFE38B7E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22" y="260263"/>
            <a:ext cx="11726247" cy="6309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HISTOGRAM:</a:t>
            </a:r>
          </a:p>
          <a:p>
            <a:r>
              <a:rPr lang="en-US" dirty="0"/>
              <a:t>(For variable corona result)</a:t>
            </a:r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&gt;</a:t>
            </a:r>
            <a:r>
              <a:rPr lang="en-US" sz="1400" dirty="0" err="1">
                <a:ea typeface="+mn-lt"/>
                <a:cs typeface="+mn-lt"/>
              </a:rPr>
              <a:t>ggplot</a:t>
            </a:r>
            <a:r>
              <a:rPr lang="en-US" sz="1400" dirty="0">
                <a:ea typeface="+mn-lt"/>
                <a:cs typeface="+mn-lt"/>
              </a:rPr>
              <a:t>(my_data1,aes(x=</a:t>
            </a:r>
            <a:r>
              <a:rPr lang="en-US" sz="1400" dirty="0" err="1">
                <a:ea typeface="+mn-lt"/>
                <a:cs typeface="+mn-lt"/>
              </a:rPr>
              <a:t>corona_result</a:t>
            </a:r>
            <a:r>
              <a:rPr lang="en-US" sz="1400" dirty="0">
                <a:ea typeface="+mn-lt"/>
                <a:cs typeface="+mn-lt"/>
              </a:rPr>
              <a:t>))+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geom_histogram</a:t>
            </a:r>
            <a:r>
              <a:rPr lang="en-US" sz="1400" dirty="0">
                <a:ea typeface="+mn-lt"/>
                <a:cs typeface="+mn-lt"/>
              </a:rPr>
              <a:t>(</a:t>
            </a:r>
            <a:r>
              <a:rPr lang="en-US" sz="1400" dirty="0" err="1">
                <a:ea typeface="+mn-lt"/>
                <a:cs typeface="+mn-lt"/>
              </a:rPr>
              <a:t>aes</a:t>
            </a:r>
            <a:r>
              <a:rPr lang="en-US" sz="1400" dirty="0">
                <a:ea typeface="+mn-lt"/>
                <a:cs typeface="+mn-lt"/>
              </a:rPr>
              <a:t>(fill=</a:t>
            </a:r>
            <a:r>
              <a:rPr lang="en-US" sz="1400" dirty="0" err="1">
                <a:ea typeface="+mn-lt"/>
                <a:cs typeface="+mn-lt"/>
              </a:rPr>
              <a:t>head_ache</a:t>
            </a:r>
            <a:r>
              <a:rPr lang="en-US" sz="1400" dirty="0">
                <a:ea typeface="+mn-lt"/>
                <a:cs typeface="+mn-lt"/>
              </a:rPr>
              <a:t>))+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xlab</a:t>
            </a:r>
            <a:r>
              <a:rPr lang="en-US" sz="1400" dirty="0">
                <a:ea typeface="+mn-lt"/>
                <a:cs typeface="+mn-lt"/>
              </a:rPr>
              <a:t>("Corona result")+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ylab</a:t>
            </a:r>
            <a:r>
              <a:rPr lang="en-US" sz="1400" dirty="0">
                <a:ea typeface="+mn-lt"/>
                <a:cs typeface="+mn-lt"/>
              </a:rPr>
              <a:t>("Count")+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    </a:t>
            </a:r>
            <a:r>
              <a:rPr lang="en-US" sz="1400" dirty="0" err="1">
                <a:ea typeface="+mn-lt"/>
                <a:cs typeface="+mn-lt"/>
              </a:rPr>
              <a:t>ggtitle</a:t>
            </a:r>
            <a:r>
              <a:rPr lang="en-US" sz="1400" dirty="0">
                <a:ea typeface="+mn-lt"/>
                <a:cs typeface="+mn-lt"/>
              </a:rPr>
              <a:t>("Histogram of </a:t>
            </a:r>
            <a:r>
              <a:rPr lang="en-US" sz="1400" dirty="0" err="1">
                <a:ea typeface="+mn-lt"/>
                <a:cs typeface="+mn-lt"/>
              </a:rPr>
              <a:t>corona_result</a:t>
            </a:r>
            <a:r>
              <a:rPr lang="en-US" sz="1400" dirty="0">
                <a:ea typeface="+mn-lt"/>
                <a:cs typeface="+mn-lt"/>
              </a:rPr>
              <a:t>")</a:t>
            </a:r>
          </a:p>
          <a:p>
            <a:pPr marL="0" indent="0">
              <a:buNone/>
            </a:pPr>
            <a:r>
              <a:rPr lang="en-US" sz="1400" dirty="0"/>
              <a:t>We can see that ,most of the people's </a:t>
            </a:r>
            <a:r>
              <a:rPr lang="en-US" sz="1400" dirty="0" err="1"/>
              <a:t>corona_Result</a:t>
            </a:r>
            <a:r>
              <a:rPr lang="en-US" sz="1400" dirty="0"/>
              <a:t> is 0=&gt;negative.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77BFE-6984-44E0-B5A3-E355A9DC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" y="3328490"/>
            <a:ext cx="6166512" cy="32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50D18-1664-4AE4-A72D-A76F8545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318655"/>
            <a:ext cx="8720744" cy="6433908"/>
          </a:xfrm>
        </p:spPr>
        <p:txBody>
          <a:bodyPr/>
          <a:lstStyle/>
          <a:p>
            <a:r>
              <a:rPr lang="en-IN" dirty="0"/>
              <a:t>HISTOGRAM : (For variable cough)</a:t>
            </a:r>
          </a:p>
          <a:p>
            <a:r>
              <a:rPr lang="en-IN" sz="1400" dirty="0" err="1"/>
              <a:t>ggplot</a:t>
            </a:r>
            <a:r>
              <a:rPr lang="en-IN" sz="1400" dirty="0"/>
              <a:t>(data=my_data1,aes(x=cough))+</a:t>
            </a:r>
          </a:p>
          <a:p>
            <a:r>
              <a:rPr lang="en-IN" sz="1400" dirty="0"/>
              <a:t>  </a:t>
            </a:r>
            <a:r>
              <a:rPr lang="en-IN" sz="1400" dirty="0" err="1"/>
              <a:t>geom_histogram</a:t>
            </a:r>
            <a:r>
              <a:rPr lang="en-IN" sz="1400" dirty="0"/>
              <a:t>(</a:t>
            </a:r>
            <a:r>
              <a:rPr lang="en-IN" sz="1400" dirty="0" err="1"/>
              <a:t>aes</a:t>
            </a:r>
            <a:r>
              <a:rPr lang="en-IN" sz="1400" dirty="0"/>
              <a:t>(col="red"))+</a:t>
            </a:r>
          </a:p>
          <a:p>
            <a:r>
              <a:rPr lang="en-IN" sz="1400" dirty="0"/>
              <a:t>  </a:t>
            </a:r>
            <a:r>
              <a:rPr lang="en-IN" sz="1400" dirty="0" err="1"/>
              <a:t>xlab</a:t>
            </a:r>
            <a:r>
              <a:rPr lang="en-IN" sz="1400" dirty="0"/>
              <a:t>("Cough")+</a:t>
            </a:r>
          </a:p>
          <a:p>
            <a:r>
              <a:rPr lang="en-IN" sz="1400" dirty="0"/>
              <a:t>  </a:t>
            </a:r>
            <a:r>
              <a:rPr lang="en-IN" sz="1400" dirty="0" err="1"/>
              <a:t>ylab</a:t>
            </a:r>
            <a:r>
              <a:rPr lang="en-IN" sz="1400" dirty="0"/>
              <a:t>("count")+</a:t>
            </a:r>
          </a:p>
          <a:p>
            <a:r>
              <a:rPr lang="en-IN" sz="1400" dirty="0"/>
              <a:t>  </a:t>
            </a:r>
            <a:r>
              <a:rPr lang="en-IN" sz="1400" dirty="0" err="1"/>
              <a:t>ggtitle</a:t>
            </a:r>
            <a:r>
              <a:rPr lang="en-IN" sz="1400" dirty="0"/>
              <a:t>("Histogram of cough")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29569-17F6-4B4C-87AB-97BB36CD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7" y="2490888"/>
            <a:ext cx="7204364" cy="40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1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2650-BE1B-4440-9C28-71BBDB3C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5" y="193963"/>
            <a:ext cx="9864436" cy="66640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CORRELATION:</a:t>
            </a:r>
          </a:p>
          <a:p>
            <a:r>
              <a:rPr lang="en-US" dirty="0"/>
              <a:t>For performing correlation we need these packages</a:t>
            </a:r>
            <a:r>
              <a:rPr lang="en-US" dirty="0">
                <a:sym typeface="Wingdings" panose="05000000000000000000" pitchFamily="2" charset="2"/>
              </a:rPr>
              <a:t>:(“</a:t>
            </a:r>
            <a:r>
              <a:rPr lang="en-US" dirty="0" err="1">
                <a:sym typeface="Wingdings" panose="05000000000000000000" pitchFamily="2" charset="2"/>
              </a:rPr>
              <a:t>devtools</a:t>
            </a:r>
            <a:r>
              <a:rPr lang="en-US" dirty="0">
                <a:sym typeface="Wingdings" panose="05000000000000000000" pitchFamily="2" charset="2"/>
              </a:rPr>
              <a:t>”,”</a:t>
            </a:r>
            <a:r>
              <a:rPr lang="en-US" dirty="0" err="1">
                <a:sym typeface="Wingdings" panose="05000000000000000000" pitchFamily="2" charset="2"/>
              </a:rPr>
              <a:t>ggpubr</a:t>
            </a:r>
            <a:r>
              <a:rPr lang="en-US" dirty="0">
                <a:sym typeface="Wingdings" panose="05000000000000000000" pitchFamily="2" charset="2"/>
              </a:rPr>
              <a:t>”)</a:t>
            </a:r>
            <a:endParaRPr lang="en-US" dirty="0"/>
          </a:p>
          <a:p>
            <a:r>
              <a:rPr lang="en-US" dirty="0"/>
              <a:t>Installing the packages: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devtools</a:t>
            </a:r>
            <a:r>
              <a:rPr lang="en-US" dirty="0"/>
              <a:t>)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ggpubr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  <a:p>
            <a:r>
              <a:rPr lang="en-US" dirty="0"/>
              <a:t>1.Testing correlation for fever and cough using </a:t>
            </a:r>
            <a:r>
              <a:rPr lang="en-US" dirty="0" err="1"/>
              <a:t>pearson</a:t>
            </a:r>
            <a:r>
              <a:rPr lang="en-US" dirty="0"/>
              <a:t> Method</a:t>
            </a:r>
          </a:p>
          <a:p>
            <a:r>
              <a:rPr lang="en-US" sz="1600" dirty="0"/>
              <a:t>H0:there is no correlation btw fever and cough</a:t>
            </a:r>
          </a:p>
          <a:p>
            <a:r>
              <a:rPr lang="en-US" sz="1600" dirty="0" err="1"/>
              <a:t>cor</a:t>
            </a:r>
            <a:r>
              <a:rPr lang="en-US" sz="1600" dirty="0"/>
              <a:t>(my_data1$fever,my_data1$cough,method="</a:t>
            </a:r>
            <a:r>
              <a:rPr lang="en-US" sz="1600" dirty="0" err="1"/>
              <a:t>pearson</a:t>
            </a:r>
            <a:r>
              <a:rPr lang="en-US" sz="1600" dirty="0"/>
              <a:t>") </a:t>
            </a:r>
          </a:p>
          <a:p>
            <a:r>
              <a:rPr lang="en-US" dirty="0"/>
              <a:t>INTERPRETATION</a:t>
            </a:r>
            <a:r>
              <a:rPr lang="en-US" sz="1600" dirty="0"/>
              <a:t>:</a:t>
            </a:r>
          </a:p>
          <a:p>
            <a:r>
              <a:rPr lang="en-US" sz="1600" dirty="0"/>
              <a:t>we get rho=0.454386 which is not equal to 0.so H0 rejected=&gt;there is correlation </a:t>
            </a:r>
            <a:r>
              <a:rPr lang="en-US" sz="1600" dirty="0" err="1"/>
              <a:t>bw</a:t>
            </a:r>
            <a:r>
              <a:rPr lang="en-US" sz="1600" dirty="0"/>
              <a:t> fever and cough</a:t>
            </a:r>
          </a:p>
          <a:p>
            <a:r>
              <a:rPr lang="en-US" dirty="0"/>
              <a:t>2.Testing correlation for fever and sore throat using </a:t>
            </a:r>
            <a:r>
              <a:rPr lang="en-US" dirty="0" err="1"/>
              <a:t>pearson</a:t>
            </a:r>
            <a:r>
              <a:rPr lang="en-US" dirty="0"/>
              <a:t> Method</a:t>
            </a:r>
          </a:p>
          <a:p>
            <a:r>
              <a:rPr lang="en-US" sz="1600" dirty="0"/>
              <a:t>H0:there is no correlation </a:t>
            </a:r>
            <a:r>
              <a:rPr lang="en-US" sz="1600" dirty="0" err="1"/>
              <a:t>bw</a:t>
            </a:r>
            <a:r>
              <a:rPr lang="en-US" sz="1600" dirty="0"/>
              <a:t> fever and sore throat</a:t>
            </a:r>
          </a:p>
          <a:p>
            <a:r>
              <a:rPr lang="en-US" sz="1600" dirty="0" err="1"/>
              <a:t>cor</a:t>
            </a:r>
            <a:r>
              <a:rPr lang="en-US" sz="1600" dirty="0"/>
              <a:t>(my_data1$fever,my_data1$sore_throat,method="</a:t>
            </a:r>
            <a:r>
              <a:rPr lang="en-US" sz="1600" dirty="0" err="1"/>
              <a:t>pearson</a:t>
            </a:r>
            <a:r>
              <a:rPr lang="en-US" sz="1600" dirty="0"/>
              <a:t>")</a:t>
            </a:r>
          </a:p>
          <a:p>
            <a:r>
              <a:rPr lang="en-US" dirty="0"/>
              <a:t>INTERPRETATION:</a:t>
            </a:r>
            <a:endParaRPr lang="en-US" sz="1600" dirty="0"/>
          </a:p>
          <a:p>
            <a:r>
              <a:rPr lang="en-US" sz="1600" dirty="0"/>
              <a:t>From the analysis ,we get rho=0.1228317 which is not equal to 0.so H0 rejected=&gt;there is correlation btw fever and </a:t>
            </a:r>
            <a:r>
              <a:rPr lang="en-US" sz="1600" dirty="0" err="1"/>
              <a:t>sore_throat</a:t>
            </a:r>
            <a:endParaRPr lang="en-US" sz="1600" dirty="0"/>
          </a:p>
          <a:p>
            <a:endParaRPr lang="en-US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2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2107-E436-433C-931C-E86EDAA8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10837"/>
            <a:ext cx="9047018" cy="593052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40AF2-A012-4026-BAEC-32977E081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7" y="249382"/>
            <a:ext cx="931242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A1A0F-56EB-4A40-9F1F-ABA5AFC2D4C6}"/>
              </a:ext>
            </a:extLst>
          </p:cNvPr>
          <p:cNvSpPr txBox="1"/>
          <p:nvPr/>
        </p:nvSpPr>
        <p:spPr>
          <a:xfrm>
            <a:off x="1177636" y="4932218"/>
            <a:ext cx="763385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Performing </a:t>
            </a:r>
            <a:r>
              <a:rPr lang="en-IN" dirty="0" err="1"/>
              <a:t>correl</a:t>
            </a:r>
            <a:r>
              <a:rPr lang="en-IN" dirty="0"/>
              <a:t> Method Using </a:t>
            </a:r>
            <a:r>
              <a:rPr lang="en-IN" dirty="0" err="1"/>
              <a:t>agricolae</a:t>
            </a:r>
            <a:r>
              <a:rPr lang="en-IN" dirty="0"/>
              <a:t> package:</a:t>
            </a:r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sz="1600" dirty="0" err="1"/>
              <a:t>install.packages</a:t>
            </a:r>
            <a:r>
              <a:rPr lang="en-IN" sz="1600" dirty="0"/>
              <a:t>("</a:t>
            </a:r>
            <a:r>
              <a:rPr lang="en-IN" sz="1600" dirty="0" err="1"/>
              <a:t>agricolae</a:t>
            </a:r>
            <a:r>
              <a:rPr lang="en-IN" sz="1600" dirty="0"/>
              <a:t>")</a:t>
            </a:r>
          </a:p>
          <a:p>
            <a:endParaRPr lang="en-IN" sz="1600" dirty="0"/>
          </a:p>
          <a:p>
            <a:r>
              <a:rPr lang="en-IN" sz="1600" dirty="0"/>
              <a:t>library(</a:t>
            </a:r>
            <a:r>
              <a:rPr lang="en-IN" sz="1600" dirty="0" err="1"/>
              <a:t>agricolae</a:t>
            </a:r>
            <a:r>
              <a:rPr lang="en-I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988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467E-EA67-4BE9-A119-44979D586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" y="221673"/>
            <a:ext cx="9822873" cy="6331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 Correlation using </a:t>
            </a:r>
            <a:r>
              <a:rPr lang="en-US" dirty="0" err="1"/>
              <a:t>correl</a:t>
            </a:r>
            <a:r>
              <a:rPr lang="en-US" dirty="0"/>
              <a:t> Method: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1600" dirty="0"/>
              <a:t>H0:there is no correlation btw fever and headache</a:t>
            </a:r>
          </a:p>
          <a:p>
            <a:r>
              <a:rPr lang="en-US" sz="1600" dirty="0" err="1"/>
              <a:t>correl</a:t>
            </a:r>
            <a:r>
              <a:rPr lang="en-US" sz="1600" dirty="0"/>
              <a:t>(my_data1$fever,my_data1$head_ache,method="</a:t>
            </a:r>
            <a:r>
              <a:rPr lang="en-US" sz="1600" dirty="0" err="1"/>
              <a:t>pearson</a:t>
            </a:r>
            <a:r>
              <a:rPr lang="en-US" sz="1600" dirty="0"/>
              <a:t>")</a:t>
            </a:r>
          </a:p>
          <a:p>
            <a:r>
              <a:rPr lang="en-US" dirty="0"/>
              <a:t>INTERPRETATION</a:t>
            </a:r>
            <a:r>
              <a:rPr lang="en-US" sz="1400" dirty="0"/>
              <a:t>:</a:t>
            </a:r>
            <a:endParaRPr lang="en-US" sz="1600" dirty="0"/>
          </a:p>
          <a:p>
            <a:r>
              <a:rPr lang="en-US" sz="1600" dirty="0"/>
              <a:t>From the analysis ,we get rho=0.1688408 which is not equal to 0.so H0 rejected=&gt;there is correlation btw fever and headache</a:t>
            </a:r>
          </a:p>
          <a:p>
            <a:r>
              <a:rPr lang="en-US" dirty="0"/>
              <a:t>Performing </a:t>
            </a:r>
            <a:r>
              <a:rPr lang="en-US" dirty="0" err="1"/>
              <a:t>cor.test</a:t>
            </a:r>
            <a:r>
              <a:rPr lang="en-US" dirty="0"/>
              <a:t> Using stats package:</a:t>
            </a:r>
          </a:p>
          <a:p>
            <a:r>
              <a:rPr lang="en-US" dirty="0" err="1"/>
              <a:t>install.packages</a:t>
            </a:r>
            <a:r>
              <a:rPr lang="en-US" dirty="0"/>
              <a:t>("stats")</a:t>
            </a:r>
          </a:p>
          <a:p>
            <a:r>
              <a:rPr lang="en-US" dirty="0"/>
              <a:t>library(stats)</a:t>
            </a:r>
          </a:p>
          <a:p>
            <a:r>
              <a:rPr lang="en-US" sz="1600" dirty="0"/>
              <a:t>H0:there is no correlation </a:t>
            </a:r>
            <a:r>
              <a:rPr lang="en-US" sz="1600" dirty="0" err="1"/>
              <a:t>bw</a:t>
            </a:r>
            <a:r>
              <a:rPr lang="en-US" sz="1600" dirty="0"/>
              <a:t> fever and corona result</a:t>
            </a:r>
          </a:p>
          <a:p>
            <a:r>
              <a:rPr lang="en-US" sz="1600" dirty="0" err="1"/>
              <a:t>cor.test</a:t>
            </a:r>
            <a:r>
              <a:rPr lang="en-US" sz="1600" dirty="0"/>
              <a:t>(my_data1$fever,my_data1$corona_result,method="</a:t>
            </a:r>
            <a:r>
              <a:rPr lang="en-US" sz="1600" dirty="0" err="1"/>
              <a:t>pearson</a:t>
            </a:r>
            <a:r>
              <a:rPr lang="en-US" sz="1600" dirty="0"/>
              <a:t>",</a:t>
            </a:r>
            <a:r>
              <a:rPr lang="en-US" sz="1600" dirty="0" err="1"/>
              <a:t>conf.level</a:t>
            </a:r>
            <a:r>
              <a:rPr lang="en-US" sz="1600" dirty="0"/>
              <a:t> = 0.95)</a:t>
            </a:r>
          </a:p>
          <a:p>
            <a:r>
              <a:rPr lang="en-US" dirty="0"/>
              <a:t>INTERPRETATION</a:t>
            </a:r>
            <a:r>
              <a:rPr lang="en-US" sz="1200" dirty="0"/>
              <a:t>:</a:t>
            </a:r>
            <a:endParaRPr lang="en-US" sz="1600" dirty="0"/>
          </a:p>
          <a:p>
            <a:r>
              <a:rPr lang="en-US" sz="1600" dirty="0"/>
              <a:t>From the analysis ,we get </a:t>
            </a:r>
            <a:r>
              <a:rPr lang="en-US" sz="1600" dirty="0" err="1"/>
              <a:t>cor</a:t>
            </a:r>
            <a:r>
              <a:rPr lang="en-US" sz="1600" dirty="0"/>
              <a:t>=0.2636491 which is not equal to 0.so H0 rejected=&gt;There is correlation between fever and </a:t>
            </a:r>
            <a:r>
              <a:rPr lang="en-US" sz="1600" dirty="0" err="1"/>
              <a:t>corona_result</a:t>
            </a:r>
            <a:endParaRPr lang="en-US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04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45861-8DB3-410E-9C08-0B361264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2" y="166254"/>
            <a:ext cx="7871826" cy="63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8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E70D-3BBC-4F22-90FE-46CED6E9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71" y="494737"/>
            <a:ext cx="11462483" cy="582359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DATASET USED: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"C:\Users\</a:t>
            </a:r>
            <a:r>
              <a:rPr lang="en-US" dirty="0" err="1">
                <a:ea typeface="+mn-lt"/>
                <a:cs typeface="+mn-lt"/>
              </a:rPr>
              <a:t>nivet</a:t>
            </a:r>
            <a:r>
              <a:rPr lang="en-US" dirty="0">
                <a:ea typeface="+mn-lt"/>
                <a:cs typeface="+mn-lt"/>
              </a:rPr>
              <a:t>\Downloads\corona_tested_individuals_ver_006.english.csv"</a:t>
            </a:r>
          </a:p>
          <a:p>
            <a:pPr marL="0" indent="0">
              <a:buNone/>
            </a:pPr>
            <a:r>
              <a:rPr lang="en-US" dirty="0"/>
              <a:t>Import the dataset:</a:t>
            </a:r>
          </a:p>
          <a:p>
            <a:pPr marL="0" indent="0">
              <a:buNone/>
            </a:pPr>
            <a:r>
              <a:rPr lang="en-US" dirty="0"/>
              <a:t>&gt;library(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>
                <a:ea typeface="+mn-lt"/>
                <a:cs typeface="+mn-lt"/>
              </a:rPr>
              <a:t>my_data1&lt;-read.csv("C:/Users/</a:t>
            </a:r>
            <a:r>
              <a:rPr lang="en-US" dirty="0" err="1">
                <a:ea typeface="+mn-lt"/>
                <a:cs typeface="+mn-lt"/>
              </a:rPr>
              <a:t>nivet</a:t>
            </a:r>
            <a:r>
              <a:rPr lang="en-US" dirty="0">
                <a:ea typeface="+mn-lt"/>
                <a:cs typeface="+mn-lt"/>
              </a:rPr>
              <a:t>/Downloads/corona_tested_individuals_ver_006.english.csv")</a:t>
            </a:r>
          </a:p>
          <a:p>
            <a:pPr marL="0" indent="0">
              <a:buNone/>
            </a:pPr>
            <a:r>
              <a:rPr lang="en-US" dirty="0"/>
              <a:t>Now,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Exploratory data analysis: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&gt;str(my_data1)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This gives the no. of rows and no. of columns in the dataset and the column names .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'</a:t>
            </a:r>
            <a:r>
              <a:rPr lang="en-US" dirty="0" err="1">
                <a:ea typeface="+mn-lt"/>
                <a:cs typeface="+mn-lt"/>
              </a:rPr>
              <a:t>data.frame</a:t>
            </a:r>
            <a:r>
              <a:rPr lang="en-US" dirty="0">
                <a:ea typeface="+mn-lt"/>
                <a:cs typeface="+mn-lt"/>
              </a:rPr>
              <a:t>': 278848 obs. of  10 variables: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test_date</a:t>
            </a:r>
            <a:r>
              <a:rPr lang="en-US" dirty="0">
                <a:ea typeface="+mn-lt"/>
                <a:cs typeface="+mn-lt"/>
              </a:rPr>
              <a:t>    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"30-04-2020" "30-04-2020" "30-04-2020" "30-04-2020"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cough        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"0" "1" "0" "1"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fever        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"0" "0" "1" "0"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sore_throat</a:t>
            </a:r>
            <a:r>
              <a:rPr lang="en-US" dirty="0">
                <a:ea typeface="+mn-lt"/>
                <a:cs typeface="+mn-lt"/>
              </a:rPr>
              <a:t>  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shortness_of_breath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head_ache</a:t>
            </a:r>
            <a:r>
              <a:rPr lang="en-US" dirty="0">
                <a:ea typeface="+mn-lt"/>
                <a:cs typeface="+mn-lt"/>
              </a:rPr>
              <a:t>    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age_60_and_above   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"None" "None" "None" "None"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gender             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"female" "female" "male" "female"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test_indication</a:t>
            </a:r>
            <a:r>
              <a:rPr lang="en-US" dirty="0">
                <a:ea typeface="+mn-lt"/>
                <a:cs typeface="+mn-lt"/>
              </a:rPr>
              <a:t>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"Other" "Other" "Other" "Other" ...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$ </a:t>
            </a:r>
            <a:r>
              <a:rPr lang="en-US" dirty="0" err="1">
                <a:ea typeface="+mn-lt"/>
                <a:cs typeface="+mn-lt"/>
              </a:rPr>
              <a:t>corona_result</a:t>
            </a:r>
            <a:r>
              <a:rPr lang="en-US" dirty="0">
                <a:ea typeface="+mn-lt"/>
                <a:cs typeface="+mn-lt"/>
              </a:rPr>
              <a:t>      : </a:t>
            </a:r>
            <a:r>
              <a:rPr lang="en-US" dirty="0" err="1">
                <a:ea typeface="+mn-lt"/>
                <a:cs typeface="+mn-lt"/>
              </a:rPr>
              <a:t>chr</a:t>
            </a:r>
            <a:r>
              <a:rPr lang="en-US" dirty="0">
                <a:ea typeface="+mn-lt"/>
                <a:cs typeface="+mn-lt"/>
              </a:rPr>
              <a:t>  "negative" "negative" "negative" "negative" …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9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DDA672-341D-46E5-A92C-519E3A93756D}"/>
              </a:ext>
            </a:extLst>
          </p:cNvPr>
          <p:cNvSpPr txBox="1"/>
          <p:nvPr/>
        </p:nvSpPr>
        <p:spPr>
          <a:xfrm>
            <a:off x="845127" y="471052"/>
            <a:ext cx="836814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/>
              <a:t>STATISTICAL  ANALYSIS 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IN" dirty="0"/>
              <a:t>For hypothesis testing , we need these packages</a:t>
            </a:r>
            <a:r>
              <a:rPr lang="en-IN" dirty="0">
                <a:sym typeface="Wingdings" panose="05000000000000000000" pitchFamily="2" charset="2"/>
              </a:rPr>
              <a:t>:(“</a:t>
            </a:r>
            <a:r>
              <a:rPr lang="en-IN" dirty="0" err="1">
                <a:sym typeface="Wingdings" panose="05000000000000000000" pitchFamily="2" charset="2"/>
              </a:rPr>
              <a:t>tidyverse</a:t>
            </a:r>
            <a:r>
              <a:rPr lang="en-IN" dirty="0">
                <a:sym typeface="Wingdings" panose="05000000000000000000" pitchFamily="2" charset="2"/>
              </a:rPr>
              <a:t>”,”</a:t>
            </a:r>
            <a:r>
              <a:rPr lang="en-IN" dirty="0" err="1">
                <a:sym typeface="Wingdings" panose="05000000000000000000" pitchFamily="2" charset="2"/>
              </a:rPr>
              <a:t>ggpubr</a:t>
            </a:r>
            <a:r>
              <a:rPr lang="en-IN" dirty="0">
                <a:sym typeface="Wingdings" panose="05000000000000000000" pitchFamily="2" charset="2"/>
              </a:rPr>
              <a:t>”,”</a:t>
            </a:r>
            <a:r>
              <a:rPr lang="en-IN" dirty="0" err="1">
                <a:sym typeface="Wingdings" panose="05000000000000000000" pitchFamily="2" charset="2"/>
              </a:rPr>
              <a:t>rstatix</a:t>
            </a:r>
            <a:r>
              <a:rPr lang="en-IN" dirty="0">
                <a:sym typeface="Wingdings" panose="05000000000000000000" pitchFamily="2" charset="2"/>
              </a:rPr>
              <a:t>”)</a:t>
            </a:r>
            <a:endParaRPr lang="en-IN" dirty="0"/>
          </a:p>
          <a:p>
            <a:endParaRPr lang="en-IN" dirty="0"/>
          </a:p>
          <a:p>
            <a:r>
              <a:rPr lang="en-IN" dirty="0"/>
              <a:t>Installing the packages:</a:t>
            </a:r>
          </a:p>
          <a:p>
            <a:endParaRPr lang="en-IN" sz="1400" dirty="0"/>
          </a:p>
          <a:p>
            <a:r>
              <a:rPr lang="en-IN" dirty="0" err="1"/>
              <a:t>install.packages</a:t>
            </a:r>
            <a:r>
              <a:rPr lang="en-IN" dirty="0"/>
              <a:t>("</a:t>
            </a:r>
            <a:r>
              <a:rPr lang="en-IN" dirty="0" err="1"/>
              <a:t>tidyverse</a:t>
            </a:r>
            <a:r>
              <a:rPr lang="en-IN" dirty="0"/>
              <a:t>")</a:t>
            </a:r>
          </a:p>
          <a:p>
            <a:endParaRPr lang="en-IN" dirty="0"/>
          </a:p>
          <a:p>
            <a:r>
              <a:rPr lang="en-IN" dirty="0"/>
              <a:t>library(</a:t>
            </a:r>
            <a:r>
              <a:rPr lang="en-IN" dirty="0" err="1"/>
              <a:t>tidyverse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 err="1"/>
              <a:t>install.packages</a:t>
            </a:r>
            <a:r>
              <a:rPr lang="en-IN" dirty="0"/>
              <a:t>("</a:t>
            </a:r>
            <a:r>
              <a:rPr lang="en-IN" dirty="0" err="1"/>
              <a:t>ggpubr</a:t>
            </a:r>
            <a:r>
              <a:rPr lang="en-IN" dirty="0"/>
              <a:t>")</a:t>
            </a:r>
          </a:p>
          <a:p>
            <a:endParaRPr lang="en-IN" dirty="0"/>
          </a:p>
          <a:p>
            <a:r>
              <a:rPr lang="en-IN" dirty="0"/>
              <a:t>library(</a:t>
            </a:r>
            <a:r>
              <a:rPr lang="en-IN" dirty="0" err="1"/>
              <a:t>ggpubr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 err="1"/>
              <a:t>install.packages</a:t>
            </a:r>
            <a:r>
              <a:rPr lang="en-IN" dirty="0"/>
              <a:t>("</a:t>
            </a:r>
            <a:r>
              <a:rPr lang="en-IN" dirty="0" err="1"/>
              <a:t>rstatix</a:t>
            </a:r>
            <a:r>
              <a:rPr lang="en-IN" dirty="0"/>
              <a:t>")</a:t>
            </a:r>
          </a:p>
          <a:p>
            <a:endParaRPr lang="en-IN" dirty="0"/>
          </a:p>
          <a:p>
            <a:r>
              <a:rPr lang="en-IN" dirty="0"/>
              <a:t>library(</a:t>
            </a:r>
            <a:r>
              <a:rPr lang="en-IN" dirty="0" err="1"/>
              <a:t>rstatix</a:t>
            </a:r>
            <a:r>
              <a:rPr lang="en-IN" dirty="0"/>
              <a:t>)</a:t>
            </a:r>
          </a:p>
          <a:p>
            <a:endParaRPr lang="en-IN" sz="1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822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56F13-5EC1-4C42-BA66-6E4E721EC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656"/>
            <a:ext cx="9337964" cy="6442362"/>
          </a:xfrm>
        </p:spPr>
        <p:txBody>
          <a:bodyPr/>
          <a:lstStyle/>
          <a:p>
            <a:r>
              <a:rPr lang="en-IN" dirty="0"/>
              <a:t>1.T-TEST</a:t>
            </a:r>
          </a:p>
          <a:p>
            <a:r>
              <a:rPr lang="en-IN" dirty="0"/>
              <a:t>Single-t-test</a:t>
            </a:r>
          </a:p>
          <a:p>
            <a:r>
              <a:rPr lang="en-US" dirty="0" err="1"/>
              <a:t>i</a:t>
            </a:r>
            <a:r>
              <a:rPr lang="en-US" sz="1400" dirty="0"/>
              <a:t>) H0:mean of cough column is 0</a:t>
            </a:r>
          </a:p>
          <a:p>
            <a:r>
              <a:rPr lang="en-US" sz="1400" dirty="0" err="1"/>
              <a:t>t.test</a:t>
            </a:r>
            <a:r>
              <a:rPr lang="en-US" sz="1400" dirty="0"/>
              <a:t>(my_data1$cough,mu=0,alt="two.sided",</a:t>
            </a:r>
            <a:r>
              <a:rPr lang="en-US" sz="1400" dirty="0" err="1"/>
              <a:t>var.equal</a:t>
            </a:r>
            <a:r>
              <a:rPr lang="en-US" sz="1400" dirty="0"/>
              <a:t> = </a:t>
            </a:r>
            <a:r>
              <a:rPr lang="en-US" sz="1400" dirty="0" err="1"/>
              <a:t>F,conf.level</a:t>
            </a:r>
            <a:r>
              <a:rPr lang="en-US" sz="1400" dirty="0"/>
              <a:t> = 0.95)</a:t>
            </a:r>
          </a:p>
          <a:p>
            <a:r>
              <a:rPr lang="en-US" sz="1800" dirty="0"/>
              <a:t>INTERPRETATION:</a:t>
            </a:r>
          </a:p>
          <a:p>
            <a:r>
              <a:rPr lang="en-US" sz="1400" dirty="0"/>
              <a:t>From the analysis ,we get p&lt; 2/2e-16 &lt;0.05 =&gt;reject H0=&gt;mean of cough column is not 0</a:t>
            </a:r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710E7-3711-491F-AEBA-0AAC7585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46" y="2849734"/>
            <a:ext cx="8890218" cy="39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F3CA-FD33-46C8-BA7E-5B8BDCF9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387926"/>
            <a:ext cx="9698181" cy="5957455"/>
          </a:xfrm>
        </p:spPr>
        <p:txBody>
          <a:bodyPr/>
          <a:lstStyle/>
          <a:p>
            <a:r>
              <a:rPr lang="en-US" dirty="0"/>
              <a:t>ii) </a:t>
            </a:r>
            <a:r>
              <a:rPr lang="en-US" sz="1400" dirty="0"/>
              <a:t>H0:mean of fever column is 0</a:t>
            </a:r>
          </a:p>
          <a:p>
            <a:r>
              <a:rPr lang="en-US" sz="1400" dirty="0" err="1"/>
              <a:t>t.test</a:t>
            </a:r>
            <a:r>
              <a:rPr lang="en-US" sz="1400" dirty="0"/>
              <a:t>(my_data1$fever,mu=0,alt="two.sided",</a:t>
            </a:r>
            <a:r>
              <a:rPr lang="en-US" sz="1400" dirty="0" err="1"/>
              <a:t>var.equal</a:t>
            </a:r>
            <a:r>
              <a:rPr lang="en-US" sz="1400" dirty="0"/>
              <a:t> = </a:t>
            </a:r>
            <a:r>
              <a:rPr lang="en-US" sz="1400" dirty="0" err="1"/>
              <a:t>F,conf.level</a:t>
            </a:r>
            <a:r>
              <a:rPr lang="en-US" sz="1400" dirty="0"/>
              <a:t> = 0.95)</a:t>
            </a:r>
          </a:p>
          <a:p>
            <a:r>
              <a:rPr lang="en-US" dirty="0"/>
              <a:t>INTERPRETATION:</a:t>
            </a:r>
          </a:p>
          <a:p>
            <a:r>
              <a:rPr lang="en-US" sz="1400" dirty="0"/>
              <a:t>From the analysis , we get p&lt;2.2e-16 &lt; 0.05 =&gt; H0 is rejected =&gt; mean of fever column is not 0</a:t>
            </a:r>
          </a:p>
          <a:p>
            <a:endParaRPr lang="en-US" dirty="0"/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E754-9E0F-4B7D-AED2-F2F7CD1C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1" y="2179096"/>
            <a:ext cx="10080394" cy="42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92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82F05-CF84-457F-A401-FECCC9828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9" y="304800"/>
            <a:ext cx="8789093" cy="5736563"/>
          </a:xfrm>
        </p:spPr>
        <p:txBody>
          <a:bodyPr/>
          <a:lstStyle/>
          <a:p>
            <a:r>
              <a:rPr lang="en-US" dirty="0"/>
              <a:t>iii) </a:t>
            </a:r>
            <a:r>
              <a:rPr lang="en-US" sz="1600" dirty="0"/>
              <a:t>H0:mean of sore throat column is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(my_data1$sore_throat,mu=0,alt="two.sided",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F , </a:t>
            </a:r>
            <a:r>
              <a:rPr lang="en-US" sz="1600" dirty="0" err="1"/>
              <a:t>conf.level</a:t>
            </a:r>
            <a:r>
              <a:rPr lang="en-US" sz="1600" dirty="0"/>
              <a:t> = 0.99)</a:t>
            </a:r>
          </a:p>
          <a:p>
            <a:r>
              <a:rPr lang="en-US" dirty="0"/>
              <a:t>INTERPRETATION:</a:t>
            </a:r>
          </a:p>
          <a:p>
            <a:r>
              <a:rPr lang="en-US" sz="1600" dirty="0"/>
              <a:t>From the analysis ,we get p&lt;2.2e-16 &lt; 0.05 =&gt; H0 is rejected =&gt; mean of sore throat column is not 0</a:t>
            </a:r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AC58E-8B9E-4A20-A4AC-DE19F83F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1" y="2244436"/>
            <a:ext cx="10030291" cy="43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02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FBB0-6E8B-4220-8E27-742E3D29C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360219"/>
            <a:ext cx="9130145" cy="5681144"/>
          </a:xfrm>
        </p:spPr>
        <p:txBody>
          <a:bodyPr/>
          <a:lstStyle/>
          <a:p>
            <a:r>
              <a:rPr lang="en-US" dirty="0"/>
              <a:t>iv)</a:t>
            </a:r>
            <a:r>
              <a:rPr lang="en-US" sz="1600" dirty="0"/>
              <a:t>H0:mean of shortness of breath column is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(my_data1$shortness_of_breath,mu=0,alt="two.sided",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</a:t>
            </a:r>
            <a:r>
              <a:rPr lang="en-US" sz="1600" dirty="0" err="1"/>
              <a:t>F,conf.level</a:t>
            </a:r>
            <a:r>
              <a:rPr lang="en-US" sz="1600" dirty="0"/>
              <a:t> = 0.95)</a:t>
            </a:r>
          </a:p>
          <a:p>
            <a:r>
              <a:rPr lang="en-US" dirty="0"/>
              <a:t>INTERPRETATION:</a:t>
            </a:r>
          </a:p>
          <a:p>
            <a:r>
              <a:rPr lang="en-US" sz="1600" dirty="0"/>
              <a:t>From the analysis ,we get p&lt;2.2e-16 &lt; 0.05 =&gt; H0 is rejected =&gt; mean of shortness of breath column is not 0</a:t>
            </a:r>
          </a:p>
          <a:p>
            <a:endParaRPr lang="en-US" sz="1600" dirty="0"/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E981-7544-474A-863F-62803F8B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5" y="2356035"/>
            <a:ext cx="9469158" cy="41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AE1B-C89D-4C4D-96BF-C4F4FCC4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9" y="180109"/>
            <a:ext cx="9171709" cy="5861254"/>
          </a:xfrm>
        </p:spPr>
        <p:txBody>
          <a:bodyPr/>
          <a:lstStyle/>
          <a:p>
            <a:r>
              <a:rPr lang="en-US" dirty="0"/>
              <a:t>PAIRED t-test</a:t>
            </a:r>
          </a:p>
          <a:p>
            <a:r>
              <a:rPr lang="en-US" dirty="0" err="1"/>
              <a:t>i</a:t>
            </a:r>
            <a:r>
              <a:rPr lang="en-US" dirty="0"/>
              <a:t>)</a:t>
            </a:r>
            <a:r>
              <a:rPr lang="en-US" sz="1600" dirty="0"/>
              <a:t>H0:Difference in mean of cough and fever is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(my_data1$cough,my_data1$fever,mu=0,alt="two.sided",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</a:t>
            </a:r>
            <a:r>
              <a:rPr lang="en-US" sz="1600" dirty="0" err="1"/>
              <a:t>F,paired</a:t>
            </a:r>
            <a:r>
              <a:rPr lang="en-US" sz="1600" dirty="0"/>
              <a:t>=</a:t>
            </a:r>
            <a:r>
              <a:rPr lang="en-US" sz="1600" dirty="0" err="1"/>
              <a:t>T,conf.level</a:t>
            </a:r>
            <a:r>
              <a:rPr lang="en-US" sz="1600" dirty="0"/>
              <a:t>=0.99)</a:t>
            </a:r>
          </a:p>
          <a:p>
            <a:r>
              <a:rPr lang="en-US" dirty="0"/>
              <a:t>INTERPRETATION:</a:t>
            </a:r>
          </a:p>
          <a:p>
            <a:r>
              <a:rPr lang="en-US" sz="1600" dirty="0"/>
              <a:t>From the analysis ,we get t = 115.32, df = 278847, p-value &lt; 2.2e-16 which is less than 0.05.</a:t>
            </a:r>
          </a:p>
          <a:p>
            <a:r>
              <a:rPr lang="en-US" sz="1600" dirty="0"/>
              <a:t>So H0 rejected ,alternative hypothesis: true difference in means is not equal to 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F3B7C-9A13-4EAF-80FE-9FB66F11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6" y="2673927"/>
            <a:ext cx="10658242" cy="38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56AD-9324-430F-ABD5-DE9FE4CC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277091"/>
            <a:ext cx="9850582" cy="6054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ii)</a:t>
            </a:r>
            <a:r>
              <a:rPr lang="en-US" sz="1600" dirty="0"/>
              <a:t>H0: Difference in Mean of cough and shortness of breath is equal to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(my_data1$cough,my_data1$shortness_of_breath,mu=0,alt="two.sided",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</a:t>
            </a:r>
            <a:r>
              <a:rPr lang="en-US" sz="1600" dirty="0" err="1"/>
              <a:t>F,paired</a:t>
            </a:r>
            <a:r>
              <a:rPr lang="en-US" sz="1600" dirty="0"/>
              <a:t>=</a:t>
            </a:r>
            <a:r>
              <a:rPr lang="en-US" sz="1600" dirty="0" err="1"/>
              <a:t>T,conf.level</a:t>
            </a:r>
            <a:r>
              <a:rPr lang="en-US" sz="1600" dirty="0"/>
              <a:t>=0.99)</a:t>
            </a:r>
          </a:p>
          <a:p>
            <a:r>
              <a:rPr lang="en-US" dirty="0"/>
              <a:t>INTERPRETATION:</a:t>
            </a:r>
          </a:p>
          <a:p>
            <a:r>
              <a:rPr lang="en-US" sz="1600" dirty="0"/>
              <a:t>From the analysis ,we get t= 214.84, </a:t>
            </a:r>
            <a:r>
              <a:rPr lang="en-US" sz="1600" dirty="0" err="1"/>
              <a:t>df</a:t>
            </a:r>
            <a:r>
              <a:rPr lang="en-US" sz="1600" dirty="0"/>
              <a:t> = 278847, p-value &lt; 2.2e-16 which is less than 0.05.</a:t>
            </a:r>
          </a:p>
          <a:p>
            <a:r>
              <a:rPr lang="en-US" sz="1600" dirty="0"/>
              <a:t>So H0 rejected ,alternative hypothesis: true difference in means is not equal to 0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1F517-99BC-4B5D-A7C8-2A3E4096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5" y="2396837"/>
            <a:ext cx="10791841" cy="43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7005-1B9C-4947-B8FD-F966CCED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8" y="138545"/>
            <a:ext cx="10141527" cy="6719454"/>
          </a:xfrm>
        </p:spPr>
        <p:txBody>
          <a:bodyPr/>
          <a:lstStyle/>
          <a:p>
            <a:r>
              <a:rPr lang="en-US" dirty="0"/>
              <a:t>iii)</a:t>
            </a:r>
            <a:r>
              <a:rPr lang="en-US" sz="1600" dirty="0"/>
              <a:t>H0: Difference in Mean of cough and corona result is equal to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(my_data1$cough,my_data1$corona_result,mu=0,alt="two.sided",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</a:t>
            </a:r>
            <a:r>
              <a:rPr lang="en-US" sz="1600" dirty="0" err="1"/>
              <a:t>F,paired</a:t>
            </a:r>
            <a:r>
              <a:rPr lang="en-US" sz="1600" dirty="0"/>
              <a:t>=</a:t>
            </a:r>
            <a:r>
              <a:rPr lang="en-US" sz="1600" dirty="0" err="1"/>
              <a:t>T,conf.level</a:t>
            </a:r>
            <a:r>
              <a:rPr lang="en-US" sz="1600" dirty="0"/>
              <a:t>=0.99)</a:t>
            </a:r>
          </a:p>
          <a:p>
            <a:r>
              <a:rPr lang="en-US" dirty="0"/>
              <a:t>INTERPRETATION:</a:t>
            </a:r>
            <a:endParaRPr lang="en-US" sz="1600" dirty="0"/>
          </a:p>
          <a:p>
            <a:r>
              <a:rPr lang="en-US" sz="1600" dirty="0"/>
              <a:t>From the analysis ,we get t = 135.68, df = 278847, p-value &lt; 2.2e-16 which is less than 0.05.</a:t>
            </a:r>
          </a:p>
          <a:p>
            <a:r>
              <a:rPr lang="en-US" sz="1600" dirty="0"/>
              <a:t>So H0 rejected ,alternative hypothesis: true difference in means is not equal to 0</a:t>
            </a:r>
          </a:p>
          <a:p>
            <a:endParaRPr lang="en-US" sz="16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078C6-3D0F-4217-8B57-BB92A3DA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9" y="2314267"/>
            <a:ext cx="8990272" cy="42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79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0F4A2-3AD4-4B90-8F82-43362A45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55" y="263236"/>
            <a:ext cx="10169236" cy="6345382"/>
          </a:xfrm>
        </p:spPr>
        <p:txBody>
          <a:bodyPr/>
          <a:lstStyle/>
          <a:p>
            <a:r>
              <a:rPr lang="en-US" dirty="0"/>
              <a:t>iv)</a:t>
            </a:r>
            <a:r>
              <a:rPr lang="en-US" sz="1600" dirty="0"/>
              <a:t>H0: Difference in Mean of cough and headache is equal to 0</a:t>
            </a:r>
          </a:p>
          <a:p>
            <a:r>
              <a:rPr lang="en-US" sz="1600" dirty="0" err="1"/>
              <a:t>t.test</a:t>
            </a:r>
            <a:r>
              <a:rPr lang="en-US" sz="1600" dirty="0"/>
              <a:t>(my_data1$cough,my_data1$head_ache,mu=0,alt="two.sided",</a:t>
            </a:r>
            <a:r>
              <a:rPr lang="en-US" sz="1600" dirty="0" err="1"/>
              <a:t>var.equal</a:t>
            </a:r>
            <a:r>
              <a:rPr lang="en-US" sz="1600" dirty="0"/>
              <a:t> = </a:t>
            </a:r>
            <a:r>
              <a:rPr lang="en-US" sz="1600" dirty="0" err="1"/>
              <a:t>F,paired</a:t>
            </a:r>
            <a:r>
              <a:rPr lang="en-US" sz="1600" dirty="0"/>
              <a:t>=</a:t>
            </a:r>
            <a:r>
              <a:rPr lang="en-US" sz="1600" dirty="0" err="1"/>
              <a:t>T,conf.level</a:t>
            </a:r>
            <a:r>
              <a:rPr lang="en-US" sz="1600" dirty="0"/>
              <a:t>=0.99)</a:t>
            </a:r>
          </a:p>
          <a:p>
            <a:r>
              <a:rPr lang="en-US" dirty="0"/>
              <a:t>INTERPRETATION:</a:t>
            </a:r>
            <a:endParaRPr lang="en-US" sz="1600" dirty="0"/>
          </a:p>
          <a:p>
            <a:r>
              <a:rPr lang="en-US" sz="1600" dirty="0"/>
              <a:t>From the analysis ,we get t = 209.63, df = 278847, p-value &lt; 2.2e-16 which is less than 0.05.</a:t>
            </a:r>
          </a:p>
          <a:p>
            <a:r>
              <a:rPr lang="en-US" sz="1600" dirty="0"/>
              <a:t>So H0 rejected ,alternative hypothesis: true difference in means is not equal to 0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CC688-ED9B-4ECA-B085-F6D60EAB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486635"/>
            <a:ext cx="9892145" cy="43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4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DAA5-5C9C-41E0-84BE-0905FB8C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319699"/>
            <a:ext cx="9850581" cy="60118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 sz="1900" dirty="0"/>
              <a:t>2.ANOVA</a:t>
            </a:r>
          </a:p>
          <a:p>
            <a:r>
              <a:rPr lang="en-IN" sz="1900" dirty="0"/>
              <a:t>one-way </a:t>
            </a:r>
            <a:r>
              <a:rPr lang="en-IN" sz="1900" dirty="0" err="1"/>
              <a:t>anova</a:t>
            </a:r>
            <a:endParaRPr lang="en-IN" sz="1900" dirty="0"/>
          </a:p>
          <a:p>
            <a:r>
              <a:rPr lang="en-IN" dirty="0" err="1"/>
              <a:t>i</a:t>
            </a:r>
            <a:r>
              <a:rPr lang="en-IN" dirty="0"/>
              <a:t>)</a:t>
            </a:r>
            <a:r>
              <a:rPr lang="en-IN" sz="1600" dirty="0"/>
              <a:t>H0:head_ache has no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r>
              <a:rPr lang="en-IN" sz="1600" dirty="0"/>
              <a:t>aov1&lt;-</a:t>
            </a:r>
            <a:r>
              <a:rPr lang="en-IN" sz="1600" dirty="0" err="1"/>
              <a:t>aov</a:t>
            </a:r>
            <a:r>
              <a:rPr lang="en-IN" sz="1600" dirty="0"/>
              <a:t>(my_data1$corona_result~my_data1$head_ache)</a:t>
            </a:r>
          </a:p>
          <a:p>
            <a:r>
              <a:rPr lang="en-IN" sz="1600" dirty="0"/>
              <a:t>summary(aov1)</a:t>
            </a:r>
          </a:p>
          <a:p>
            <a:r>
              <a:rPr lang="en-US" sz="1900" dirty="0"/>
              <a:t>INTERPRETATION</a:t>
            </a:r>
            <a:r>
              <a:rPr lang="en-US" dirty="0"/>
              <a:t>:</a:t>
            </a:r>
            <a:endParaRPr lang="en-IN" sz="1600" dirty="0"/>
          </a:p>
          <a:p>
            <a:r>
              <a:rPr lang="en-IN" sz="1600" dirty="0"/>
              <a:t>From the analysis ,we get p&lt;2e-16&lt;0.05=&gt;H0 rejected=&gt;</a:t>
            </a:r>
            <a:r>
              <a:rPr lang="en-IN" sz="1600" dirty="0" err="1"/>
              <a:t>head_ache</a:t>
            </a:r>
            <a:r>
              <a:rPr lang="en-IN" sz="1600" dirty="0"/>
              <a:t> has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r>
              <a:rPr lang="en-IN" sz="1600" dirty="0"/>
              <a:t>ii)H0:cough has no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r>
              <a:rPr lang="en-IN" sz="1600" dirty="0"/>
              <a:t>aov2&lt;-</a:t>
            </a:r>
            <a:r>
              <a:rPr lang="en-IN" sz="1600" dirty="0" err="1"/>
              <a:t>aov</a:t>
            </a:r>
            <a:r>
              <a:rPr lang="en-IN" sz="1600" dirty="0"/>
              <a:t>(my_data1$corona_result~my_data1$cough)</a:t>
            </a:r>
          </a:p>
          <a:p>
            <a:r>
              <a:rPr lang="en-IN" sz="1600" dirty="0"/>
              <a:t>summary(aov2)</a:t>
            </a:r>
          </a:p>
          <a:p>
            <a:r>
              <a:rPr lang="en-US" sz="2000" dirty="0"/>
              <a:t>INTERPRETATION</a:t>
            </a:r>
            <a:r>
              <a:rPr lang="en-US" sz="1200" dirty="0"/>
              <a:t>:</a:t>
            </a:r>
            <a:endParaRPr lang="en-IN" sz="1600" dirty="0"/>
          </a:p>
          <a:p>
            <a:r>
              <a:rPr lang="en-IN" sz="1600" dirty="0"/>
              <a:t>From the analysis , we get p&lt;2e-16&lt;0.05=&gt;H0 rejected=&gt;cough has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r>
              <a:rPr lang="en-IN" sz="1600" dirty="0"/>
              <a:t>iii)H0:fever has no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r>
              <a:rPr lang="en-IN" sz="1600" dirty="0"/>
              <a:t>aov3&lt;-</a:t>
            </a:r>
            <a:r>
              <a:rPr lang="en-IN" sz="1600" dirty="0" err="1"/>
              <a:t>aov</a:t>
            </a:r>
            <a:r>
              <a:rPr lang="en-IN" sz="1600" dirty="0"/>
              <a:t>(my_data1$corona_result~my_data1$fever)</a:t>
            </a:r>
          </a:p>
          <a:p>
            <a:r>
              <a:rPr lang="en-IN" sz="1600" dirty="0"/>
              <a:t>summary(aov3)</a:t>
            </a:r>
          </a:p>
          <a:p>
            <a:r>
              <a:rPr lang="en-US" sz="2000" dirty="0"/>
              <a:t>INTERPRETATION:</a:t>
            </a:r>
            <a:endParaRPr lang="en-IN" sz="1600" dirty="0"/>
          </a:p>
          <a:p>
            <a:r>
              <a:rPr lang="en-IN" sz="1600" dirty="0"/>
              <a:t>From the analysis , we get p&lt;2e-16&lt;0.05=&gt;H0 rejected=&gt;fever has impact on </a:t>
            </a:r>
            <a:r>
              <a:rPr lang="en-IN" sz="1600" dirty="0" err="1"/>
              <a:t>corona_result</a:t>
            </a:r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4841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343D08-76FE-43D3-95B1-B41C27DF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142657"/>
            <a:ext cx="6963510" cy="53046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C57D-BD5F-4970-935E-5D095770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We can see that our dataset contains </a:t>
            </a:r>
            <a:r>
              <a:rPr lang="en-US" sz="1700" dirty="0">
                <a:ea typeface="+mn-lt"/>
                <a:cs typeface="+mn-lt"/>
              </a:rPr>
              <a:t>278848 rows of  10 columns.</a:t>
            </a:r>
          </a:p>
          <a:p>
            <a:r>
              <a:rPr lang="en-US" sz="1700" dirty="0"/>
              <a:t>Now,</a:t>
            </a: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&gt;View(my_data1)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2090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3A50C-B1CF-4AF4-AA3E-580E26F3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900545"/>
            <a:ext cx="9490364" cy="53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1ADC-0356-433E-BBF6-EC04F9806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3" y="110836"/>
            <a:ext cx="9739744" cy="6303819"/>
          </a:xfrm>
        </p:spPr>
        <p:txBody>
          <a:bodyPr>
            <a:normAutofit/>
          </a:bodyPr>
          <a:lstStyle/>
          <a:p>
            <a:r>
              <a:rPr lang="en-US" dirty="0"/>
              <a:t>2 way </a:t>
            </a:r>
            <a:r>
              <a:rPr lang="en-US" dirty="0" err="1"/>
              <a:t>anova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)</a:t>
            </a:r>
            <a:r>
              <a:rPr lang="en-US" sz="1600" dirty="0"/>
              <a:t>H0:fever and </a:t>
            </a:r>
            <a:r>
              <a:rPr lang="en-US" sz="1600" dirty="0" err="1"/>
              <a:t>sore_throat</a:t>
            </a:r>
            <a:r>
              <a:rPr lang="en-US" sz="1600" dirty="0"/>
              <a:t> has no impact on cough</a:t>
            </a:r>
          </a:p>
          <a:p>
            <a:r>
              <a:rPr lang="en-US" sz="1600" dirty="0"/>
              <a:t>str(my_data1)</a:t>
            </a:r>
          </a:p>
          <a:p>
            <a:r>
              <a:rPr lang="en-US" sz="1600" dirty="0"/>
              <a:t>aov4&lt;-</a:t>
            </a:r>
            <a:r>
              <a:rPr lang="en-US" sz="1600" dirty="0" err="1"/>
              <a:t>aov</a:t>
            </a:r>
            <a:r>
              <a:rPr lang="en-US" sz="1600" dirty="0"/>
              <a:t>(</a:t>
            </a:r>
            <a:r>
              <a:rPr lang="en-US" sz="1600" dirty="0" err="1"/>
              <a:t>cough~fever+sore_throat,data</a:t>
            </a:r>
            <a:r>
              <a:rPr lang="en-US" sz="1600" dirty="0"/>
              <a:t>=my_data1)</a:t>
            </a:r>
          </a:p>
          <a:p>
            <a:r>
              <a:rPr lang="en-US" sz="1600" dirty="0"/>
              <a:t>aov4</a:t>
            </a:r>
          </a:p>
          <a:p>
            <a:r>
              <a:rPr lang="en-US" sz="1600" dirty="0"/>
              <a:t>summary(aov4)</a:t>
            </a:r>
          </a:p>
          <a:p>
            <a:r>
              <a:rPr lang="en-US" dirty="0"/>
              <a:t>INTERPRETATION:</a:t>
            </a:r>
            <a:endParaRPr lang="en-US" sz="1600" dirty="0"/>
          </a:p>
          <a:p>
            <a:r>
              <a:rPr lang="en-IN" sz="1600" dirty="0"/>
              <a:t>From the analysis , </a:t>
            </a:r>
            <a:r>
              <a:rPr lang="en-US" sz="1600" dirty="0"/>
              <a:t>we get p&lt;2e-16&lt;0.05,so H0 rejected=&gt;fever and </a:t>
            </a:r>
            <a:r>
              <a:rPr lang="en-US" sz="1600" dirty="0" err="1"/>
              <a:t>sore_throat</a:t>
            </a:r>
            <a:r>
              <a:rPr lang="en-US" sz="1600" dirty="0"/>
              <a:t> has impact on cough</a:t>
            </a:r>
          </a:p>
          <a:p>
            <a:r>
              <a:rPr lang="en-US" sz="1600" dirty="0"/>
              <a:t>ii)H0:fever,sore_throat,head_Ache,shortness_of_breath and cough together have no impact on </a:t>
            </a:r>
            <a:r>
              <a:rPr lang="en-US" sz="1600" dirty="0" err="1"/>
              <a:t>corona_result</a:t>
            </a:r>
            <a:endParaRPr lang="en-US" sz="1600" dirty="0"/>
          </a:p>
          <a:p>
            <a:r>
              <a:rPr lang="en-US" sz="1600" dirty="0"/>
              <a:t>aov5&lt;-</a:t>
            </a:r>
            <a:r>
              <a:rPr lang="en-US" sz="1600" dirty="0" err="1"/>
              <a:t>aov</a:t>
            </a:r>
            <a:r>
              <a:rPr lang="en-US" sz="1600" dirty="0"/>
              <a:t>(corona_result~fever+sore_throat+head_ache+shortness_of_breath+cough,data=my_data1)</a:t>
            </a:r>
          </a:p>
          <a:p>
            <a:r>
              <a:rPr lang="en-US" sz="1600" dirty="0"/>
              <a:t>summary(aov5)</a:t>
            </a:r>
          </a:p>
          <a:p>
            <a:r>
              <a:rPr lang="en-US" dirty="0"/>
              <a:t>INTERPRETATION:</a:t>
            </a:r>
            <a:endParaRPr lang="en-US" sz="1600" dirty="0"/>
          </a:p>
          <a:p>
            <a:r>
              <a:rPr lang="en-IN" sz="1600" dirty="0"/>
              <a:t>From the analysis , </a:t>
            </a:r>
            <a:r>
              <a:rPr lang="en-US" sz="1600" dirty="0"/>
              <a:t>we get p&lt;2e-16&lt;0.05,so H0 rejected=&gt;fever, </a:t>
            </a:r>
            <a:r>
              <a:rPr lang="en-US" sz="1600" dirty="0" err="1"/>
              <a:t>sore_throat</a:t>
            </a:r>
            <a:r>
              <a:rPr lang="en-US" sz="1600" dirty="0"/>
              <a:t>, </a:t>
            </a:r>
            <a:r>
              <a:rPr lang="en-US" sz="1600" dirty="0" err="1"/>
              <a:t>head_Ache</a:t>
            </a:r>
            <a:r>
              <a:rPr lang="en-US" sz="1600" dirty="0"/>
              <a:t>, </a:t>
            </a:r>
            <a:r>
              <a:rPr lang="en-US" sz="1600" dirty="0" err="1"/>
              <a:t>shortness_of_breath</a:t>
            </a:r>
            <a:r>
              <a:rPr lang="en-US" sz="1600" dirty="0"/>
              <a:t> and cough together have impact on </a:t>
            </a:r>
            <a:r>
              <a:rPr lang="en-US" sz="1600" dirty="0" err="1"/>
              <a:t>corona_result</a:t>
            </a:r>
            <a:endParaRPr lang="en-US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75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3A4BA-F0CA-4FC7-BF47-C5F3EEDC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346364"/>
            <a:ext cx="10529454" cy="58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680C2-1A80-414A-9B8A-6A0DA95FAFAE}"/>
              </a:ext>
            </a:extLst>
          </p:cNvPr>
          <p:cNvSpPr txBox="1"/>
          <p:nvPr/>
        </p:nvSpPr>
        <p:spPr>
          <a:xfrm>
            <a:off x="447040" y="406400"/>
            <a:ext cx="1013968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Since our dataset contains class label, we perform classification.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LOGISTIC REGRESSION:</a:t>
            </a:r>
          </a:p>
          <a:p>
            <a:r>
              <a:rPr lang="en-US" sz="1600" dirty="0"/>
              <a:t>Install </a:t>
            </a:r>
            <a:r>
              <a:rPr lang="en-US" sz="1600" dirty="0" err="1"/>
              <a:t>caTools</a:t>
            </a:r>
            <a:r>
              <a:rPr lang="en-US" sz="1600" dirty="0"/>
              <a:t> package:</a:t>
            </a:r>
          </a:p>
          <a:p>
            <a:r>
              <a:rPr lang="en-US" sz="1600" dirty="0"/>
              <a:t>  &gt;</a:t>
            </a:r>
            <a:r>
              <a:rPr lang="en-US" sz="1600" dirty="0" err="1"/>
              <a:t>install.packages</a:t>
            </a:r>
            <a:r>
              <a:rPr lang="en-US" sz="1600" dirty="0"/>
              <a:t>("</a:t>
            </a:r>
            <a:r>
              <a:rPr lang="en-US" sz="1600" dirty="0" err="1"/>
              <a:t>caTools</a:t>
            </a:r>
            <a:r>
              <a:rPr lang="en-US" sz="1600" dirty="0"/>
              <a:t>")</a:t>
            </a:r>
          </a:p>
          <a:p>
            <a:r>
              <a:rPr lang="en-US" sz="1600" dirty="0"/>
              <a:t>  &gt;library(</a:t>
            </a:r>
            <a:r>
              <a:rPr lang="en-US" sz="1600" dirty="0" err="1"/>
              <a:t>caTools</a:t>
            </a:r>
            <a:r>
              <a:rPr lang="en-US" sz="1600" dirty="0"/>
              <a:t>)</a:t>
            </a:r>
          </a:p>
          <a:p>
            <a:r>
              <a:rPr lang="en-US" sz="1600" dirty="0"/>
              <a:t>Split the dataset into train and test:</a:t>
            </a:r>
          </a:p>
          <a:p>
            <a:r>
              <a:rPr lang="en-US" sz="1600" dirty="0">
                <a:ea typeface="+mn-lt"/>
                <a:cs typeface="+mn-lt"/>
              </a:rPr>
              <a:t>&gt;split&lt;-</a:t>
            </a:r>
            <a:r>
              <a:rPr lang="en-US" sz="1600" dirty="0" err="1">
                <a:ea typeface="+mn-lt"/>
                <a:cs typeface="+mn-lt"/>
              </a:rPr>
              <a:t>sample.split</a:t>
            </a:r>
            <a:r>
              <a:rPr lang="en-US" sz="1600" dirty="0">
                <a:ea typeface="+mn-lt"/>
                <a:cs typeface="+mn-lt"/>
              </a:rPr>
              <a:t>(my_data1,SplitRatio = 0.7)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&gt;train&lt;-subset(my_data1,split=="TRUE")</a:t>
            </a:r>
            <a:endParaRPr lang="en-US" dirty="0"/>
          </a:p>
          <a:p>
            <a:r>
              <a:rPr lang="en-US" sz="1600" dirty="0">
                <a:ea typeface="+mn-lt"/>
                <a:cs typeface="+mn-lt"/>
              </a:rPr>
              <a:t>&gt;test&lt;-subset(my_data1,split=="FALSE")</a:t>
            </a:r>
          </a:p>
          <a:p>
            <a:r>
              <a:rPr lang="en-US" sz="1600" dirty="0"/>
              <a:t>  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2701C8-B61D-43EA-A084-F03C3D6A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76" y="3081396"/>
            <a:ext cx="7179499" cy="34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E0917-C0C1-43F3-A354-E8F947E09A73}"/>
              </a:ext>
            </a:extLst>
          </p:cNvPr>
          <p:cNvSpPr txBox="1"/>
          <p:nvPr/>
        </p:nvSpPr>
        <p:spPr>
          <a:xfrm>
            <a:off x="434236" y="235907"/>
            <a:ext cx="10363198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build the logistic regression model w.r.t the dependent variable </a:t>
            </a:r>
            <a:r>
              <a:rPr lang="en-US" dirty="0" err="1">
                <a:ea typeface="+mn-lt"/>
                <a:cs typeface="+mn-lt"/>
              </a:rPr>
              <a:t>corona_result</a:t>
            </a:r>
            <a:r>
              <a:rPr lang="en-US" dirty="0">
                <a:ea typeface="+mn-lt"/>
                <a:cs typeface="+mn-lt"/>
              </a:rPr>
              <a:t> and independent variables-cough+fever+sore_throat+shortness_of_breath+head_ache.</a:t>
            </a:r>
          </a:p>
          <a:p>
            <a:r>
              <a:rPr lang="en-US" dirty="0" err="1">
                <a:ea typeface="+mn-lt"/>
                <a:cs typeface="+mn-lt"/>
              </a:rPr>
              <a:t>i.e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corona_result</a:t>
            </a:r>
            <a:r>
              <a:rPr lang="en-US" dirty="0">
                <a:ea typeface="+mn-lt"/>
                <a:cs typeface="+mn-lt"/>
              </a:rPr>
              <a:t> will depend upon </a:t>
            </a:r>
            <a:r>
              <a:rPr lang="en-US" dirty="0" err="1">
                <a:ea typeface="+mn-lt"/>
                <a:cs typeface="+mn-lt"/>
              </a:rPr>
              <a:t>cough,fever,sore_throat,shortness_of_breath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ea typeface="+mn-lt"/>
                <a:cs typeface="+mn-lt"/>
              </a:rPr>
              <a:t>head_Ache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Use data to be entire data and give family attribute to be "binomial"=&gt;gives 1 out of 2 results only.</a:t>
            </a:r>
          </a:p>
          <a:p>
            <a:r>
              <a:rPr lang="en-US" dirty="0">
                <a:ea typeface="+mn-lt"/>
                <a:cs typeface="+mn-lt"/>
              </a:rPr>
              <a:t>&gt;model&lt;-</a:t>
            </a:r>
            <a:r>
              <a:rPr lang="en-US" dirty="0" err="1">
                <a:ea typeface="+mn-lt"/>
                <a:cs typeface="+mn-lt"/>
              </a:rPr>
              <a:t>glm</a:t>
            </a:r>
            <a:r>
              <a:rPr lang="en-US" dirty="0">
                <a:ea typeface="+mn-lt"/>
                <a:cs typeface="+mn-lt"/>
              </a:rPr>
              <a:t>(formula=corona_result~cough+fever+sore_throat+shortness_of_breath+head_ache,data=my_data1,family="binomial")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Use predict() method to predict the value based on the model.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&gt;res&lt;-predict(</a:t>
            </a:r>
            <a:r>
              <a:rPr lang="en-US" dirty="0" err="1">
                <a:ea typeface="+mn-lt"/>
                <a:cs typeface="+mn-lt"/>
              </a:rPr>
              <a:t>model,test,type</a:t>
            </a:r>
            <a:r>
              <a:rPr lang="en-US" dirty="0">
                <a:ea typeface="+mn-lt"/>
                <a:cs typeface="+mn-lt"/>
              </a:rPr>
              <a:t>="response")</a:t>
            </a:r>
          </a:p>
          <a:p>
            <a:r>
              <a:rPr lang="en-US" dirty="0">
                <a:ea typeface="+mn-lt"/>
                <a:cs typeface="+mn-lt"/>
              </a:rPr>
              <a:t>&gt;res[1:5]#gives predicted result for first 5 records of test data</a:t>
            </a:r>
          </a:p>
          <a:p>
            <a:r>
              <a:rPr lang="en-US" dirty="0">
                <a:ea typeface="+mn-lt"/>
                <a:cs typeface="+mn-lt"/>
              </a:rPr>
              <a:t>&gt;pred &lt;- </a:t>
            </a:r>
            <a:r>
              <a:rPr lang="en-US" dirty="0" err="1">
                <a:ea typeface="+mn-lt"/>
                <a:cs typeface="+mn-lt"/>
              </a:rPr>
              <a:t>ifelse</a:t>
            </a:r>
            <a:r>
              <a:rPr lang="en-US" dirty="0">
                <a:ea typeface="+mn-lt"/>
                <a:cs typeface="+mn-lt"/>
              </a:rPr>
              <a:t>(res &gt; 0.5, 1, 0)#gives 1 if res&gt;0.5 else gives 0</a:t>
            </a:r>
          </a:p>
          <a:p>
            <a:r>
              <a:rPr lang="en-US" dirty="0">
                <a:ea typeface="+mn-lt"/>
                <a:cs typeface="+mn-lt"/>
              </a:rPr>
              <a:t>&gt;pred #gives predicted values      </a:t>
            </a:r>
          </a:p>
          <a:p>
            <a:r>
              <a:rPr lang="en-US" dirty="0">
                <a:ea typeface="+mn-lt"/>
                <a:cs typeface="+mn-lt"/>
              </a:rPr>
              <a:t>for test data                                     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3D4CF22-F947-4063-952E-E675DEFD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58" y="3911983"/>
            <a:ext cx="5655501" cy="26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0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42EA9-7CEF-43D4-8144-471B89884A7C}"/>
              </a:ext>
            </a:extLst>
          </p:cNvPr>
          <p:cNvSpPr txBox="1"/>
          <p:nvPr/>
        </p:nvSpPr>
        <p:spPr>
          <a:xfrm>
            <a:off x="402921" y="434236"/>
            <a:ext cx="104988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FINDING CONFUSION MATRIX:</a:t>
            </a:r>
          </a:p>
          <a:p>
            <a:r>
              <a:rPr lang="en-US" b="1" dirty="0"/>
              <a:t>   Confusion matrix tells you how much values are predicted correctly.</a:t>
            </a:r>
          </a:p>
          <a:p>
            <a:r>
              <a:rPr lang="en-US" b="1" dirty="0"/>
              <a:t>Method used:</a:t>
            </a:r>
          </a:p>
          <a:p>
            <a:r>
              <a:rPr lang="en-US" b="1" dirty="0"/>
              <a:t>table(</a:t>
            </a:r>
            <a:r>
              <a:rPr lang="en-US" b="1" dirty="0" err="1"/>
              <a:t>Predicted_Value,Actual_Value</a:t>
            </a:r>
            <a:r>
              <a:rPr lang="en-US" b="1" dirty="0"/>
              <a:t>)</a:t>
            </a:r>
          </a:p>
          <a:p>
            <a:r>
              <a:rPr lang="en-US" b="1" dirty="0">
                <a:ea typeface="+mn-lt"/>
                <a:cs typeface="+mn-lt"/>
              </a:rPr>
              <a:t>Code:</a:t>
            </a:r>
          </a:p>
          <a:p>
            <a:r>
              <a:rPr lang="en-US" dirty="0">
                <a:ea typeface="+mn-lt"/>
                <a:cs typeface="+mn-lt"/>
              </a:rPr>
              <a:t>&gt;table(</a:t>
            </a:r>
            <a:r>
              <a:rPr lang="en-US" dirty="0" err="1">
                <a:ea typeface="+mn-lt"/>
                <a:cs typeface="+mn-lt"/>
              </a:rPr>
              <a:t>pred,test$corona_result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                               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61FF-BFE6-4CF4-A2A2-798951068523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4522E-EE19-43C2-A344-9D1036B353EB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FFBBC725-91A9-4F23-A775-592D9057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80" y="2630963"/>
            <a:ext cx="6055360" cy="332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2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FA539-C32B-45D7-80AA-570C0F7C1CC6}"/>
              </a:ext>
            </a:extLst>
          </p:cNvPr>
          <p:cNvSpPr txBox="1"/>
          <p:nvPr/>
        </p:nvSpPr>
        <p:spPr>
          <a:xfrm>
            <a:off x="392483" y="340291"/>
            <a:ext cx="707511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INTERPRETATION:</a:t>
            </a:r>
          </a:p>
          <a:p>
            <a:r>
              <a:rPr lang="en-US" dirty="0"/>
              <a:t>We can see that </a:t>
            </a:r>
            <a:r>
              <a:rPr lang="en-US" dirty="0">
                <a:ea typeface="+mn-lt"/>
                <a:cs typeface="+mn-lt"/>
              </a:rPr>
              <a:t>112863 values are correctly predicted as 0 to be 0 and 1481 values are predicted 1 to be 1 correctly.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CHECKING ACCURACY PF PREDICTION:</a:t>
            </a:r>
          </a:p>
          <a:p>
            <a:r>
              <a:rPr lang="en-US" dirty="0">
                <a:ea typeface="+mn-lt"/>
                <a:cs typeface="+mn-lt"/>
              </a:rPr>
              <a:t>    First find </a:t>
            </a:r>
            <a:r>
              <a:rPr lang="en-US" dirty="0" err="1">
                <a:ea typeface="+mn-lt"/>
                <a:cs typeface="+mn-lt"/>
              </a:rPr>
              <a:t>misclasserror</a:t>
            </a:r>
            <a:r>
              <a:rPr lang="en-US" dirty="0">
                <a:ea typeface="+mn-lt"/>
                <a:cs typeface="+mn-lt"/>
              </a:rPr>
              <a:t>, which is got by taking mean of predicted values which are not equal to the actual value.</a:t>
            </a:r>
          </a:p>
          <a:p>
            <a:r>
              <a:rPr lang="en-US" dirty="0">
                <a:ea typeface="+mn-lt"/>
                <a:cs typeface="+mn-lt"/>
              </a:rPr>
              <a:t>&gt;</a:t>
            </a:r>
            <a:r>
              <a:rPr lang="en-US" dirty="0" err="1">
                <a:ea typeface="+mn-lt"/>
                <a:cs typeface="+mn-lt"/>
              </a:rPr>
              <a:t>misclasserror</a:t>
            </a:r>
            <a:r>
              <a:rPr lang="en-US" dirty="0">
                <a:ea typeface="+mn-lt"/>
                <a:cs typeface="+mn-lt"/>
              </a:rPr>
              <a:t> &lt;- mean(pred != </a:t>
            </a:r>
            <a:r>
              <a:rPr lang="en-US" dirty="0" err="1">
                <a:ea typeface="+mn-lt"/>
                <a:cs typeface="+mn-lt"/>
              </a:rPr>
              <a:t>test$corona_result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r>
              <a:rPr lang="en-US" dirty="0">
                <a:ea typeface="+mn-lt"/>
                <a:cs typeface="+mn-lt"/>
              </a:rPr>
              <a:t>   Accuracy is got by subtracting </a:t>
            </a:r>
            <a:r>
              <a:rPr lang="en-US" dirty="0" err="1">
                <a:ea typeface="+mn-lt"/>
                <a:cs typeface="+mn-lt"/>
              </a:rPr>
              <a:t>misclasserror</a:t>
            </a:r>
            <a:r>
              <a:rPr lang="en-US" dirty="0">
                <a:ea typeface="+mn-lt"/>
                <a:cs typeface="+mn-lt"/>
              </a:rPr>
              <a:t> from 1.</a:t>
            </a:r>
          </a:p>
          <a:p>
            <a:r>
              <a:rPr lang="en-US" dirty="0">
                <a:ea typeface="+mn-lt"/>
                <a:cs typeface="+mn-lt"/>
              </a:rPr>
              <a:t>&gt;print(paste('Accuracy=', 1-misclasserror))</a:t>
            </a:r>
          </a:p>
          <a:p>
            <a:r>
              <a:rPr lang="en-US" dirty="0">
                <a:ea typeface="+mn-lt"/>
                <a:cs typeface="+mn-lt"/>
              </a:rPr>
              <a:t>                                 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FF00A-BB21-4088-855F-8B5200872F4A}"/>
              </a:ext>
            </a:extLst>
          </p:cNvPr>
          <p:cNvSpPr txBox="1"/>
          <p:nvPr/>
        </p:nvSpPr>
        <p:spPr>
          <a:xfrm>
            <a:off x="392482" y="5914373"/>
            <a:ext cx="7784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get accuracy to be </a:t>
            </a:r>
            <a:r>
              <a:rPr lang="en-US" dirty="0">
                <a:ea typeface="+mn-lt"/>
                <a:cs typeface="+mn-lt"/>
              </a:rPr>
              <a:t>0.956797509769302=&gt;95.7% data are predicted correctly=&gt;Model works very well.</a:t>
            </a:r>
            <a:endParaRPr lang="en-US" dirty="0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53C44A-F61D-47CC-9C07-CAF77A00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3360019"/>
            <a:ext cx="5232400" cy="21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95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440D0-6ECF-4E1B-8C6C-7AEB7D8DBC51}"/>
              </a:ext>
            </a:extLst>
          </p:cNvPr>
          <p:cNvSpPr txBox="1"/>
          <p:nvPr/>
        </p:nvSpPr>
        <p:spPr>
          <a:xfrm>
            <a:off x="361168" y="173277"/>
            <a:ext cx="71064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PREDICTING FOR NEW DATA:</a:t>
            </a:r>
          </a:p>
          <a:p>
            <a:r>
              <a:rPr lang="en-US" b="1" dirty="0"/>
              <a:t>  </a:t>
            </a:r>
            <a:r>
              <a:rPr lang="en-US" dirty="0"/>
              <a:t> Import the dataset containing the new </a:t>
            </a:r>
            <a:r>
              <a:rPr lang="en-US" dirty="0" err="1"/>
              <a:t>data.The</a:t>
            </a:r>
            <a:r>
              <a:rPr lang="en-US" dirty="0"/>
              <a:t> new dataset should not have the dependent variable column.</a:t>
            </a:r>
          </a:p>
          <a:p>
            <a:r>
              <a:rPr lang="en-US" dirty="0"/>
              <a:t>   Based on the independent variables </a:t>
            </a:r>
            <a:r>
              <a:rPr lang="en-US" dirty="0" err="1"/>
              <a:t>values,the</a:t>
            </a:r>
            <a:r>
              <a:rPr lang="en-US" dirty="0"/>
              <a:t> value for the dependent variable will be predicted.</a:t>
            </a:r>
          </a:p>
          <a:p>
            <a:endParaRPr lang="en-US" dirty="0"/>
          </a:p>
          <a:p>
            <a:r>
              <a:rPr lang="en-US" dirty="0"/>
              <a:t>    </a:t>
            </a:r>
          </a:p>
          <a:p>
            <a:endParaRPr lang="en-US" b="1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359D98-C0D4-4B47-B569-8BD49039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34" y="1895475"/>
            <a:ext cx="6824594" cy="39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5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5E0B5-FA4E-4852-AA53-FB83CDBDADD5}"/>
              </a:ext>
            </a:extLst>
          </p:cNvPr>
          <p:cNvSpPr txBox="1"/>
          <p:nvPr/>
        </p:nvSpPr>
        <p:spPr>
          <a:xfrm>
            <a:off x="298537" y="308976"/>
            <a:ext cx="716906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predict() method to predict for new data:</a:t>
            </a:r>
          </a:p>
          <a:p>
            <a:r>
              <a:rPr lang="en-US" dirty="0"/>
              <a:t>     Inside predict() method, assign the name of new dataset to "</a:t>
            </a:r>
            <a:r>
              <a:rPr lang="en-US" dirty="0" err="1"/>
              <a:t>newdata</a:t>
            </a:r>
            <a:r>
              <a:rPr lang="en-US" dirty="0"/>
              <a:t>" attribute.</a:t>
            </a:r>
          </a:p>
          <a:p>
            <a:r>
              <a:rPr lang="en-US" dirty="0"/>
              <a:t>CODE:</a:t>
            </a:r>
          </a:p>
          <a:p>
            <a:r>
              <a:rPr lang="en-US" dirty="0"/>
              <a:t> &gt;</a:t>
            </a:r>
            <a:r>
              <a:rPr lang="en-US" dirty="0">
                <a:ea typeface="+mn-lt"/>
                <a:cs typeface="+mn-lt"/>
              </a:rPr>
              <a:t>predict(</a:t>
            </a:r>
            <a:r>
              <a:rPr lang="en-US" dirty="0" err="1">
                <a:ea typeface="+mn-lt"/>
                <a:cs typeface="+mn-lt"/>
              </a:rPr>
              <a:t>model,newdata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en-US" dirty="0" err="1">
                <a:ea typeface="+mn-lt"/>
                <a:cs typeface="+mn-lt"/>
              </a:rPr>
              <a:t>pred_data,type</a:t>
            </a:r>
            <a:r>
              <a:rPr lang="en-US" dirty="0">
                <a:ea typeface="+mn-lt"/>
                <a:cs typeface="+mn-lt"/>
              </a:rPr>
              <a:t>="response")</a:t>
            </a:r>
          </a:p>
          <a:p>
            <a:r>
              <a:rPr lang="en-US" dirty="0">
                <a:ea typeface="+mn-lt"/>
                <a:cs typeface="+mn-lt"/>
              </a:rPr>
              <a:t>OUTPUT:</a:t>
            </a:r>
          </a:p>
          <a:p>
            <a:r>
              <a:rPr lang="en-US" dirty="0">
                <a:ea typeface="+mn-lt"/>
                <a:cs typeface="+mn-lt"/>
              </a:rPr>
              <a:t>0.9965705</a:t>
            </a:r>
            <a:endParaRPr lang="en-US" dirty="0"/>
          </a:p>
          <a:p>
            <a:r>
              <a:rPr lang="en-US" dirty="0"/>
              <a:t>INTERPRETATION:</a:t>
            </a:r>
          </a:p>
          <a:p>
            <a:r>
              <a:rPr lang="en-US" dirty="0"/>
              <a:t>We get 0.9965705 which is approximately equal to 1=&gt;The person has been tested covid positive.</a:t>
            </a:r>
          </a:p>
          <a:p>
            <a:r>
              <a:rPr lang="en-US" dirty="0"/>
              <a:t> 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0D416C-46AD-402E-8DD3-F15EF7F7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86" y="3274725"/>
            <a:ext cx="6709773" cy="31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20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" name="Rectangle 54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6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69" name="Straight Connector 57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67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TextBox 1">
            <a:extLst>
              <a:ext uri="{FF2B5EF4-FFF2-40B4-BE49-F238E27FC236}">
                <a16:creationId xmlns:a16="http://schemas.microsoft.com/office/drawing/2014/main" id="{8710BAC2-6235-4462-AF3D-DDBEDC0280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151694"/>
              </p:ext>
            </p:extLst>
          </p:nvPr>
        </p:nvGraphicFramePr>
        <p:xfrm>
          <a:off x="5208827" y="88193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702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6FFF-CAAB-45B0-B4E1-A7EB9EC4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62" y="317285"/>
            <a:ext cx="11326784" cy="6251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REMOVING UNWANTED COLUMNS:</a:t>
            </a:r>
          </a:p>
          <a:p>
            <a:r>
              <a:rPr lang="en-US" sz="1600" dirty="0">
                <a:ea typeface="+mn-lt"/>
                <a:cs typeface="+mn-lt"/>
              </a:rPr>
              <a:t>my_data1&lt;-subset(my_data1,select=-age_60_and_above)#my_data1$age_60_and_above&lt;-NULL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my_data1&lt;-subset(my_data1,select=-gender)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my_data1&lt;-subset(my_data1,select=-</a:t>
            </a:r>
            <a:r>
              <a:rPr lang="en-US" sz="1600" dirty="0" err="1">
                <a:ea typeface="+mn-lt"/>
                <a:cs typeface="+mn-lt"/>
              </a:rPr>
              <a:t>test_indication</a:t>
            </a:r>
            <a:r>
              <a:rPr lang="en-US" sz="1600" dirty="0">
                <a:ea typeface="+mn-lt"/>
                <a:cs typeface="+mn-lt"/>
              </a:rPr>
              <a:t>)</a:t>
            </a:r>
          </a:p>
          <a:p>
            <a:r>
              <a:rPr lang="en-US" sz="1600" dirty="0"/>
              <a:t>Now,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&gt;str(my_data1)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'</a:t>
            </a:r>
            <a:r>
              <a:rPr lang="en-US" sz="1600" dirty="0" err="1">
                <a:ea typeface="+mn-lt"/>
                <a:cs typeface="+mn-lt"/>
              </a:rPr>
              <a:t>data.frame</a:t>
            </a:r>
            <a:r>
              <a:rPr lang="en-US" sz="1600" dirty="0">
                <a:ea typeface="+mn-lt"/>
                <a:cs typeface="+mn-lt"/>
              </a:rPr>
              <a:t>': 278848 obs. of  7 variables: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</a:t>
            </a:r>
            <a:r>
              <a:rPr lang="en-US" sz="1600" dirty="0" err="1">
                <a:ea typeface="+mn-lt"/>
                <a:cs typeface="+mn-lt"/>
              </a:rPr>
              <a:t>test_date</a:t>
            </a:r>
            <a:r>
              <a:rPr lang="en-US" sz="1600" dirty="0">
                <a:ea typeface="+mn-lt"/>
                <a:cs typeface="+mn-lt"/>
              </a:rPr>
              <a:t>    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"30-04-2020" "30-04-2020" "30-04-2020" "30-04-2020"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cough        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"0" "1" "0" "1"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fever        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"0" "0" "1" "0"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</a:t>
            </a:r>
            <a:r>
              <a:rPr lang="en-US" sz="1600" dirty="0" err="1">
                <a:ea typeface="+mn-lt"/>
                <a:cs typeface="+mn-lt"/>
              </a:rPr>
              <a:t>sore_throat</a:t>
            </a:r>
            <a:r>
              <a:rPr lang="en-US" sz="1600" dirty="0">
                <a:ea typeface="+mn-lt"/>
                <a:cs typeface="+mn-lt"/>
              </a:rPr>
              <a:t>  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</a:t>
            </a:r>
            <a:r>
              <a:rPr lang="en-US" sz="1600" dirty="0" err="1">
                <a:ea typeface="+mn-lt"/>
                <a:cs typeface="+mn-lt"/>
              </a:rPr>
              <a:t>shortness_of_breath</a:t>
            </a:r>
            <a:r>
              <a:rPr lang="en-US" sz="1600" dirty="0">
                <a:ea typeface="+mn-lt"/>
                <a:cs typeface="+mn-lt"/>
              </a:rPr>
              <a:t>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</a:t>
            </a:r>
            <a:r>
              <a:rPr lang="en-US" sz="1600" dirty="0" err="1">
                <a:ea typeface="+mn-lt"/>
                <a:cs typeface="+mn-lt"/>
              </a:rPr>
              <a:t>head_ache</a:t>
            </a:r>
            <a:r>
              <a:rPr lang="en-US" sz="1600" dirty="0">
                <a:ea typeface="+mn-lt"/>
                <a:cs typeface="+mn-lt"/>
              </a:rPr>
              <a:t>    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"0" "0" "0" "0" ...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$ </a:t>
            </a:r>
            <a:r>
              <a:rPr lang="en-US" sz="1600" dirty="0" err="1">
                <a:ea typeface="+mn-lt"/>
                <a:cs typeface="+mn-lt"/>
              </a:rPr>
              <a:t>corona_result</a:t>
            </a:r>
            <a:r>
              <a:rPr lang="en-US" sz="1600" dirty="0">
                <a:ea typeface="+mn-lt"/>
                <a:cs typeface="+mn-lt"/>
              </a:rPr>
              <a:t>      : </a:t>
            </a:r>
            <a:r>
              <a:rPr lang="en-US" sz="1600" dirty="0" err="1">
                <a:ea typeface="+mn-lt"/>
                <a:cs typeface="+mn-lt"/>
              </a:rPr>
              <a:t>chr</a:t>
            </a:r>
            <a:r>
              <a:rPr lang="en-US" sz="1600" dirty="0">
                <a:ea typeface="+mn-lt"/>
                <a:cs typeface="+mn-lt"/>
              </a:rPr>
              <a:t>  "negative" "negative" "negative" "negative" …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We can see </a:t>
            </a:r>
            <a:r>
              <a:rPr lang="en-US" sz="1600" dirty="0" err="1">
                <a:ea typeface="+mn-lt"/>
                <a:cs typeface="+mn-lt"/>
              </a:rPr>
              <a:t>that,the</a:t>
            </a:r>
            <a:r>
              <a:rPr lang="en-US" sz="1600" dirty="0">
                <a:ea typeface="+mn-lt"/>
                <a:cs typeface="+mn-lt"/>
              </a:rPr>
              <a:t> columns "age_60_and_above","gender", and "</a:t>
            </a:r>
            <a:r>
              <a:rPr lang="en-US" sz="1600" dirty="0" err="1">
                <a:ea typeface="+mn-lt"/>
                <a:cs typeface="+mn-lt"/>
              </a:rPr>
              <a:t>test_indication</a:t>
            </a:r>
            <a:r>
              <a:rPr lang="en-US" sz="1600" dirty="0">
                <a:ea typeface="+mn-lt"/>
                <a:cs typeface="+mn-lt"/>
              </a:rPr>
              <a:t>" are removed.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8827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4FF0E-0061-4928-AFA1-D7648D7CC08B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D10DE-ACEB-405E-899C-5C6EC0E81EC5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92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48AE-C543-424F-A70E-E3113F9D0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70" y="223340"/>
            <a:ext cx="11378976" cy="6376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can see this:</a:t>
            </a:r>
          </a:p>
          <a:p>
            <a:r>
              <a:rPr lang="en-US" dirty="0"/>
              <a:t>&gt;View(my_data1)</a:t>
            </a:r>
          </a:p>
          <a:p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C9B82D-F262-4FA4-9F21-F9BC2422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2" y="1436188"/>
            <a:ext cx="6709774" cy="344282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D994C0C-972F-46D2-87E1-7ED1F37F00EB}"/>
              </a:ext>
            </a:extLst>
          </p:cNvPr>
          <p:cNvSpPr txBox="1"/>
          <p:nvPr/>
        </p:nvSpPr>
        <p:spPr>
          <a:xfrm flipH="1">
            <a:off x="408009" y="5230158"/>
            <a:ext cx="436532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D994C0C-972F-46D2-87E1-7ED1F37F00EB}"/>
              </a:ext>
            </a:extLst>
          </p:cNvPr>
          <p:cNvSpPr txBox="1"/>
          <p:nvPr/>
        </p:nvSpPr>
        <p:spPr>
          <a:xfrm>
            <a:off x="5010150" y="3486150"/>
            <a:ext cx="28997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071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BD2B-D656-4461-B899-25BBF4BA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32" y="275531"/>
            <a:ext cx="11525113" cy="63142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dirty="0">
                <a:ea typeface="+mn-lt"/>
                <a:cs typeface="+mn-lt"/>
              </a:rPr>
              <a:t>&gt;summary(my_data1)#This gives the column names and their length and their type.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 </a:t>
            </a:r>
            <a:r>
              <a:rPr lang="en-US" sz="1400" dirty="0" err="1">
                <a:ea typeface="+mn-lt"/>
                <a:cs typeface="+mn-lt"/>
              </a:rPr>
              <a:t>test_date</a:t>
            </a:r>
            <a:r>
              <a:rPr lang="en-US" sz="1400" dirty="0">
                <a:ea typeface="+mn-lt"/>
                <a:cs typeface="+mn-lt"/>
              </a:rPr>
              <a:t>            cough                fever                </a:t>
            </a:r>
            <a:r>
              <a:rPr lang="en-US" sz="1400" dirty="0" err="1">
                <a:ea typeface="+mn-lt"/>
                <a:cs typeface="+mn-lt"/>
              </a:rPr>
              <a:t>sore_throat</a:t>
            </a:r>
            <a:r>
              <a:rPr lang="en-US" sz="1400" dirty="0">
                <a:ea typeface="+mn-lt"/>
                <a:cs typeface="+mn-lt"/>
              </a:rPr>
              <a:t>       </a:t>
            </a:r>
            <a:r>
              <a:rPr lang="en-US" sz="1400" dirty="0" err="1">
                <a:ea typeface="+mn-lt"/>
                <a:cs typeface="+mn-lt"/>
              </a:rPr>
              <a:t>shortness_of_breath</a:t>
            </a: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head_ache</a:t>
            </a:r>
            <a:r>
              <a:rPr lang="en-US" sz="1400" dirty="0">
                <a:ea typeface="+mn-lt"/>
                <a:cs typeface="+mn-lt"/>
              </a:rPr>
              <a:t>         </a:t>
            </a:r>
            <a:r>
              <a:rPr lang="en-US" sz="1400" dirty="0" err="1">
                <a:ea typeface="+mn-lt"/>
                <a:cs typeface="+mn-lt"/>
              </a:rPr>
              <a:t>corona_result</a:t>
            </a:r>
            <a:r>
              <a:rPr lang="en-US" sz="1400" dirty="0">
                <a:ea typeface="+mn-lt"/>
                <a:cs typeface="+mn-lt"/>
              </a:rPr>
              <a:t>     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Length:278848   </a:t>
            </a:r>
            <a:r>
              <a:rPr lang="en-US" sz="1400" dirty="0" err="1">
                <a:ea typeface="+mn-lt"/>
                <a:cs typeface="+mn-lt"/>
              </a:rPr>
              <a:t>Length:278848</a:t>
            </a:r>
            <a:r>
              <a:rPr lang="en-US" sz="1400" dirty="0">
                <a:ea typeface="+mn-lt"/>
                <a:cs typeface="+mn-lt"/>
              </a:rPr>
              <a:t>   </a:t>
            </a:r>
            <a:r>
              <a:rPr lang="en-US" sz="1400" dirty="0" err="1">
                <a:ea typeface="+mn-lt"/>
                <a:cs typeface="+mn-lt"/>
              </a:rPr>
              <a:t>Length:278848</a:t>
            </a:r>
            <a:r>
              <a:rPr lang="en-US" sz="1400" dirty="0">
                <a:ea typeface="+mn-lt"/>
                <a:cs typeface="+mn-lt"/>
              </a:rPr>
              <a:t>      Length:278848      Length:278848       </a:t>
            </a:r>
            <a:r>
              <a:rPr lang="en-US" sz="1400" dirty="0" err="1">
                <a:ea typeface="+mn-lt"/>
                <a:cs typeface="+mn-lt"/>
              </a:rPr>
              <a:t>Length:278848</a:t>
            </a:r>
            <a:r>
              <a:rPr lang="en-US" sz="1400" dirty="0">
                <a:ea typeface="+mn-lt"/>
                <a:cs typeface="+mn-lt"/>
              </a:rPr>
              <a:t>      </a:t>
            </a:r>
            <a:r>
              <a:rPr lang="en-US" sz="1400" dirty="0" err="1">
                <a:ea typeface="+mn-lt"/>
                <a:cs typeface="+mn-lt"/>
              </a:rPr>
              <a:t>Length:278848</a:t>
            </a:r>
            <a:r>
              <a:rPr lang="en-US" sz="1400" dirty="0">
                <a:ea typeface="+mn-lt"/>
                <a:cs typeface="+mn-lt"/>
              </a:rPr>
              <a:t>     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Class :character   Class :character   Class :character   Class :character   Class :character    Class :character   Class :character  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 Mode  :character   Mode  :character   Mode  :character   Mode  :character   Mode  :character    Mode  :character   Mode  :character  </a:t>
            </a:r>
            <a:endParaRPr lang="en-US" sz="1400" dirty="0"/>
          </a:p>
          <a:p>
            <a:r>
              <a:rPr lang="en-US" dirty="0"/>
              <a:t>We can see that all columns are of character type. </a:t>
            </a:r>
            <a:r>
              <a:rPr lang="en-US" dirty="0" err="1"/>
              <a:t>So,let</a:t>
            </a:r>
            <a:r>
              <a:rPr lang="en-US" dirty="0"/>
              <a:t> us convert this into numeric type to perform statistical analysis using </a:t>
            </a:r>
            <a:r>
              <a:rPr lang="en-US" dirty="0" err="1"/>
              <a:t>ifelse</a:t>
            </a:r>
            <a:r>
              <a:rPr lang="en-US" dirty="0"/>
              <a:t> function.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&gt;</a:t>
            </a:r>
            <a:r>
              <a:rPr lang="en-US" sz="1600" dirty="0">
                <a:ea typeface="+mn-lt"/>
                <a:cs typeface="+mn-lt"/>
              </a:rPr>
              <a:t>my_data1$fever&lt;-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(my_data1$fever=="1",1,0)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&gt;my_data1$cough&lt;-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(my_data1$cough=="1",1,0)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&gt;my_data1$sore_throat&lt;-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(my_data1$sore_throat=="1",1,0)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&gt;my_data1$shortness_of_breath&lt;-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(my_data1$shortness_of_breath=="1",1,0)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&gt;my_data1$head_ache&lt;-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(my_data1$head_ache=="1",1,0)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&gt;my_data1$corona_result&lt;-</a:t>
            </a:r>
            <a:r>
              <a:rPr lang="en-US" sz="1600" dirty="0" err="1">
                <a:ea typeface="+mn-lt"/>
                <a:cs typeface="+mn-lt"/>
              </a:rPr>
              <a:t>ifelse</a:t>
            </a:r>
            <a:r>
              <a:rPr lang="en-US" sz="1600" dirty="0">
                <a:ea typeface="+mn-lt"/>
                <a:cs typeface="+mn-lt"/>
              </a:rPr>
              <a:t>(my_data1$corona_result=="positive",1,0)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By doing this, the null values also get replaced by 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4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B718-035F-4B5C-81C3-689F08EE1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84" y="223340"/>
            <a:ext cx="11173216" cy="5948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Now,</a:t>
            </a:r>
          </a:p>
          <a:p>
            <a:r>
              <a:rPr lang="en-US" sz="2200"/>
              <a:t>&gt;str(my_data1)</a:t>
            </a:r>
          </a:p>
          <a:p>
            <a:r>
              <a:rPr lang="en-US" sz="2200"/>
              <a:t>We can see that except "test_date" column,all other columns have been converted to numeric type.</a:t>
            </a:r>
          </a:p>
          <a:p>
            <a:endParaRPr lang="en-US" sz="2200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EE41B4-C57B-42D3-A8C2-2551DF03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6" y="2219065"/>
            <a:ext cx="8244212" cy="41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D83F3-B0BB-4C2C-86A7-96E8FFBD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38" y="285970"/>
            <a:ext cx="11410292" cy="63455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Checking if there is Null values: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&gt;sum(is.na(my_data1))#we get 0=&gt;No NULL values</a:t>
            </a:r>
          </a:p>
          <a:p>
            <a:pPr marL="0" indent="0">
              <a:buNone/>
            </a:pPr>
            <a:r>
              <a:rPr lang="en-US" dirty="0"/>
              <a:t>DESCRIPTIVE STATISTICAL ANALYSIS:</a:t>
            </a:r>
          </a:p>
          <a:p>
            <a:pPr marL="0" indent="0">
              <a:buNone/>
            </a:pPr>
            <a:r>
              <a:rPr lang="en-US" dirty="0"/>
              <a:t>1.Mean: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F1DF6C-ECBD-4820-A01C-903A8877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29" y="2333887"/>
            <a:ext cx="7993692" cy="43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1F08-AA2F-484F-B26D-E42893FF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62" y="369477"/>
            <a:ext cx="11431168" cy="61576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2.MEDIAN:</a:t>
            </a:r>
          </a:p>
          <a:p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54E936-79AA-4B0F-ADDA-426AFC7D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80" y="862078"/>
            <a:ext cx="5665939" cy="3181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604A-4A60-4AF1-8AD5-BD2722BD2FDE}"/>
              </a:ext>
            </a:extLst>
          </p:cNvPr>
          <p:cNvSpPr txBox="1"/>
          <p:nvPr/>
        </p:nvSpPr>
        <p:spPr>
          <a:xfrm>
            <a:off x="267223" y="4411250"/>
            <a:ext cx="77118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3. MODE:</a:t>
            </a:r>
          </a:p>
          <a:p>
            <a:pPr algn="l"/>
            <a:r>
              <a:rPr lang="en-US" dirty="0">
                <a:ea typeface="+mn-lt"/>
                <a:cs typeface="+mn-lt"/>
              </a:rPr>
              <a:t>&gt;table(</a:t>
            </a:r>
            <a:r>
              <a:rPr lang="en-US" dirty="0" err="1">
                <a:ea typeface="+mn-lt"/>
                <a:cs typeface="+mn-lt"/>
              </a:rPr>
              <a:t>as.vector</a:t>
            </a:r>
            <a:r>
              <a:rPr lang="en-US" dirty="0">
                <a:ea typeface="+mn-lt"/>
                <a:cs typeface="+mn-lt"/>
              </a:rPr>
              <a:t>(my_data1$cough))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0                  1 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236620  42228 </a:t>
            </a:r>
          </a:p>
          <a:p>
            <a:r>
              <a:rPr lang="en-US" dirty="0"/>
              <a:t>Interpretation:</a:t>
            </a:r>
          </a:p>
          <a:p>
            <a:r>
              <a:rPr lang="en-US" dirty="0"/>
              <a:t>We can see that 0 occurs most times=&gt;0 is the mode for this column.</a:t>
            </a:r>
          </a:p>
          <a:p>
            <a:r>
              <a:rPr lang="en-US" dirty="0"/>
              <a:t>Similarly, we can find the mode for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39218061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2928</Words>
  <Application>Microsoft Office PowerPoint</Application>
  <PresentationFormat>Widescreen</PresentationFormat>
  <Paragraphs>256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Facet</vt:lpstr>
      <vt:lpstr>COVID-19 VISUALIZATION AND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KANDAN THUNAI</dc:creator>
  <cp:lastModifiedBy>gbrinda118@gmail.com</cp:lastModifiedBy>
  <cp:revision>703</cp:revision>
  <dcterms:created xsi:type="dcterms:W3CDTF">2022-01-11T06:26:23Z</dcterms:created>
  <dcterms:modified xsi:type="dcterms:W3CDTF">2022-03-10T18:01:55Z</dcterms:modified>
</cp:coreProperties>
</file>